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031" r:id="rId1"/>
  </p:sldMasterIdLst>
  <p:notesMasterIdLst>
    <p:notesMasterId r:id="rId6"/>
  </p:notesMasterIdLst>
  <p:handoutMasterIdLst>
    <p:handoutMasterId r:id="rId7"/>
  </p:handoutMasterIdLst>
  <p:sldIdLst>
    <p:sldId id="261" r:id="rId2"/>
    <p:sldId id="273" r:id="rId3"/>
    <p:sldId id="275" r:id="rId4"/>
    <p:sldId id="266" r:id="rId5"/>
  </p:sldIdLst>
  <p:sldSz cx="9906000" cy="6859588"/>
  <p:notesSz cx="6959600" cy="93091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00"/>
    <a:srgbClr val="00CC66"/>
    <a:srgbClr val="CC0000"/>
    <a:srgbClr val="FF0000"/>
    <a:srgbClr val="CCECFF"/>
    <a:srgbClr val="FFFF99"/>
    <a:srgbClr val="CC3300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สไตล์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สไตล์สีปานกลาง 3 - เน้น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สไตล์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สไตล์สีเข้ม 2 - เน้น 1/เน้น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สไตล์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สไตล์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ลักษณะชุดรูปแบบ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6" autoAdjust="0"/>
    <p:restoredTop sz="94384" autoAdjust="0"/>
  </p:normalViewPr>
  <p:slideViewPr>
    <p:cSldViewPr>
      <p:cViewPr>
        <p:scale>
          <a:sx n="100" d="100"/>
          <a:sy n="100" d="100"/>
        </p:scale>
        <p:origin x="402" y="1062"/>
      </p:cViewPr>
      <p:guideLst>
        <p:guide orient="horz" pos="2881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2559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ภาพรวม</c:v>
                </c:pt>
                <c:pt idx="1">
                  <c:v>ลงทุน</c:v>
                </c:pt>
                <c:pt idx="2">
                  <c:v>ประจำ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60.35</c:v>
                </c:pt>
                <c:pt idx="1">
                  <c:v>59.39</c:v>
                </c:pt>
                <c:pt idx="2" formatCode="0.00">
                  <c:v>61.02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Angsana New" pitchFamily="18" charset="-34"/>
                    <a:cs typeface="Angsana New" pitchFamily="18" charset="-34"/>
                  </a:defRPr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ภาพรวม</c:v>
                </c:pt>
                <c:pt idx="1">
                  <c:v>ลงทุน</c:v>
                </c:pt>
                <c:pt idx="2">
                  <c:v>ประจำ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 formatCode="0.00">
                  <c:v>74.02</c:v>
                </c:pt>
                <c:pt idx="1">
                  <c:v>75.89</c:v>
                </c:pt>
                <c:pt idx="2">
                  <c:v>71.95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844224"/>
        <c:axId val="33850112"/>
      </c:barChart>
      <c:catAx>
        <c:axId val="338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33850112"/>
        <c:crosses val="autoZero"/>
        <c:auto val="1"/>
        <c:lblAlgn val="ctr"/>
        <c:lblOffset val="100"/>
        <c:noMultiLvlLbl val="0"/>
      </c:catAx>
      <c:valAx>
        <c:axId val="338501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38442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1340567848902551"/>
          <c:y val="0"/>
          <c:w val="0.46038929844914761"/>
          <c:h val="0.11880850548159035"/>
        </c:manualLayout>
      </c:layout>
      <c:overlay val="0"/>
      <c:txPr>
        <a:bodyPr/>
        <a:lstStyle/>
        <a:p>
          <a:pPr>
            <a:defRPr sz="2400" b="1">
              <a:latin typeface="Angsana New" pitchFamily="18" charset="-34"/>
              <a:cs typeface="Angsana New" pitchFamily="18" charset="-34"/>
            </a:defRPr>
          </a:pPr>
          <a:endParaRPr lang="th-TH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3015748" cy="465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42667" y="4"/>
            <a:ext cx="3015748" cy="46534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A7D55-4E28-4623-8F29-FF0375CE3DD4}" type="datetimeFigureOut">
              <a:rPr lang="th-TH" smtClean="0"/>
              <a:t>29/05/60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8841627"/>
            <a:ext cx="3015748" cy="465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42667" y="8841627"/>
            <a:ext cx="3015748" cy="46534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4F004B-E66C-4BBA-B477-DF71B5CDF90F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5226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6235" cy="467413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42253" y="4"/>
            <a:ext cx="3016235" cy="467413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EF4C7012-8CD1-4487-87A3-8358D1379AFE}" type="datetimeFigureOut">
              <a:rPr lang="th-TH" smtClean="0"/>
              <a:t>29/05/60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1165225"/>
            <a:ext cx="4537075" cy="3141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95628" y="4480634"/>
            <a:ext cx="5568348" cy="3665377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41695"/>
            <a:ext cx="3016235" cy="467411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942253" y="8841695"/>
            <a:ext cx="3016235" cy="467411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C4DA9AB0-CE72-4A90-A7FC-8A91E7943BC4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9664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16F5B-84D8-4BD5-AA55-DD580147A14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0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742"/>
            <a:ext cx="8420100" cy="4268188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4147"/>
            <a:ext cx="6934200" cy="121948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479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8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7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6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5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4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3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2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702"/>
            <a:ext cx="2228850" cy="5852880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702"/>
            <a:ext cx="6521450" cy="585288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918"/>
            <a:ext cx="8420100" cy="2505655"/>
          </a:xfrm>
        </p:spPr>
        <p:txBody>
          <a:bodyPr anchor="b"/>
          <a:lstStyle>
            <a:lvl1pPr algn="ctr" defTabSz="958017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0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9706"/>
            <a:ext cx="8420100" cy="1132149"/>
          </a:xfrm>
        </p:spPr>
        <p:txBody>
          <a:bodyPr anchor="t"/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90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801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70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60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50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4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305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2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  <p:sp>
        <p:nvSpPr>
          <p:cNvPr id="7" name="Oval 6"/>
          <p:cNvSpPr/>
          <p:nvPr/>
        </p:nvSpPr>
        <p:spPr>
          <a:xfrm>
            <a:off x="4870450" y="3925209"/>
            <a:ext cx="91836" cy="847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5209"/>
            <a:ext cx="91836" cy="847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5209"/>
            <a:ext cx="91836" cy="847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571"/>
            <a:ext cx="4375150" cy="4527011"/>
          </a:xfrm>
        </p:spPr>
        <p:txBody>
          <a:bodyPr/>
          <a:lstStyle>
            <a:lvl1pPr>
              <a:defRPr sz="25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571"/>
            <a:ext cx="4378452" cy="452732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571"/>
            <a:ext cx="4376870" cy="609741"/>
          </a:xfrm>
        </p:spPr>
        <p:txBody>
          <a:bodyPr anchor="b">
            <a:noAutofit/>
          </a:bodyPr>
          <a:lstStyle>
            <a:lvl1pPr marL="0" indent="0" algn="ctr">
              <a:buNone/>
              <a:defRPr sz="2500" b="0"/>
            </a:lvl1pPr>
            <a:lvl2pPr marL="479008" indent="0">
              <a:buNone/>
              <a:defRPr sz="2100" b="1"/>
            </a:lvl2pPr>
            <a:lvl3pPr marL="958017" indent="0">
              <a:buNone/>
              <a:defRPr sz="1900" b="1"/>
            </a:lvl3pPr>
            <a:lvl4pPr marL="1437025" indent="0">
              <a:buNone/>
              <a:defRPr sz="1700" b="1"/>
            </a:lvl4pPr>
            <a:lvl5pPr marL="1916034" indent="0">
              <a:buNone/>
              <a:defRPr sz="1700" b="1"/>
            </a:lvl5pPr>
            <a:lvl6pPr marL="2395042" indent="0">
              <a:buNone/>
              <a:defRPr sz="1700" b="1"/>
            </a:lvl6pPr>
            <a:lvl7pPr marL="2874051" indent="0">
              <a:buNone/>
              <a:defRPr sz="1700" b="1"/>
            </a:lvl7pPr>
            <a:lvl8pPr marL="3353059" indent="0">
              <a:buNone/>
              <a:defRPr sz="1700" b="1"/>
            </a:lvl8pPr>
            <a:lvl9pPr marL="3832068" indent="0">
              <a:buNone/>
              <a:defRPr sz="17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571"/>
            <a:ext cx="4378590" cy="609741"/>
          </a:xfrm>
        </p:spPr>
        <p:txBody>
          <a:bodyPr anchor="b">
            <a:noAutofit/>
          </a:bodyPr>
          <a:lstStyle>
            <a:lvl1pPr marL="0" indent="0" algn="ctr">
              <a:buNone/>
              <a:defRPr sz="2500" b="0"/>
            </a:lvl1pPr>
            <a:lvl2pPr marL="479008" indent="0">
              <a:buNone/>
              <a:defRPr sz="2100" b="1"/>
            </a:lvl2pPr>
            <a:lvl3pPr marL="958017" indent="0">
              <a:buNone/>
              <a:defRPr sz="1900" b="1"/>
            </a:lvl3pPr>
            <a:lvl4pPr marL="1437025" indent="0">
              <a:buNone/>
              <a:defRPr sz="1700" b="1"/>
            </a:lvl4pPr>
            <a:lvl5pPr marL="1916034" indent="0">
              <a:buNone/>
              <a:defRPr sz="1700" b="1"/>
            </a:lvl5pPr>
            <a:lvl6pPr marL="2395042" indent="0">
              <a:buNone/>
              <a:defRPr sz="1700" b="1"/>
            </a:lvl6pPr>
            <a:lvl7pPr marL="2874051" indent="0">
              <a:buNone/>
              <a:defRPr sz="1700" b="1"/>
            </a:lvl7pPr>
            <a:lvl8pPr marL="3353059" indent="0">
              <a:buNone/>
              <a:defRPr sz="1700" b="1"/>
            </a:lvl8pPr>
            <a:lvl9pPr marL="3832068" indent="0">
              <a:buNone/>
              <a:defRPr sz="17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3361"/>
            <a:ext cx="4378452" cy="3914538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3361"/>
            <a:ext cx="4378452" cy="391409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62"/>
            <a:ext cx="3259006" cy="2095985"/>
          </a:xfrm>
        </p:spPr>
        <p:txBody>
          <a:bodyPr anchor="b"/>
          <a:lstStyle>
            <a:lvl1pPr algn="ctr">
              <a:lnSpc>
                <a:spcPct val="100000"/>
              </a:lnSpc>
              <a:defRPr sz="29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114"/>
            <a:ext cx="5412185" cy="5854468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965"/>
            <a:ext cx="3259006" cy="3688617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700"/>
            </a:lvl1pPr>
            <a:lvl2pPr marL="479008" indent="0">
              <a:buNone/>
              <a:defRPr sz="1300"/>
            </a:lvl2pPr>
            <a:lvl3pPr marL="958017" indent="0">
              <a:buNone/>
              <a:defRPr sz="1000"/>
            </a:lvl3pPr>
            <a:lvl4pPr marL="1437025" indent="0">
              <a:buNone/>
              <a:defRPr sz="900"/>
            </a:lvl4pPr>
            <a:lvl5pPr marL="1916034" indent="0">
              <a:buNone/>
              <a:defRPr sz="900"/>
            </a:lvl5pPr>
            <a:lvl6pPr marL="2395042" indent="0">
              <a:buNone/>
              <a:defRPr sz="900"/>
            </a:lvl6pPr>
            <a:lvl7pPr marL="2874051" indent="0">
              <a:buNone/>
              <a:defRPr sz="900"/>
            </a:lvl7pPr>
            <a:lvl8pPr marL="3353059" indent="0">
              <a:buNone/>
              <a:defRPr sz="900"/>
            </a:lvl8pPr>
            <a:lvl9pPr marL="3832068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53"/>
            <a:ext cx="6187809" cy="895557"/>
          </a:xfrm>
        </p:spPr>
        <p:txBody>
          <a:bodyPr anchor="b"/>
          <a:lstStyle>
            <a:lvl1pPr algn="ctr">
              <a:lnSpc>
                <a:spcPct val="100000"/>
              </a:lnSpc>
              <a:defRPr sz="29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265"/>
            <a:ext cx="6559284" cy="4542095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400"/>
            </a:lvl1pPr>
            <a:lvl2pPr marL="479008" indent="0">
              <a:buNone/>
              <a:defRPr sz="2900"/>
            </a:lvl2pPr>
            <a:lvl3pPr marL="958017" indent="0">
              <a:buNone/>
              <a:defRPr sz="2500"/>
            </a:lvl3pPr>
            <a:lvl4pPr marL="1437025" indent="0">
              <a:buNone/>
              <a:defRPr sz="2100"/>
            </a:lvl4pPr>
            <a:lvl5pPr marL="1916034" indent="0">
              <a:buNone/>
              <a:defRPr sz="2100"/>
            </a:lvl5pPr>
            <a:lvl6pPr marL="2395042" indent="0">
              <a:buNone/>
              <a:defRPr sz="2100"/>
            </a:lvl6pPr>
            <a:lvl7pPr marL="2874051" indent="0">
              <a:buNone/>
              <a:defRPr sz="2100"/>
            </a:lvl7pPr>
            <a:lvl8pPr marL="3353059" indent="0">
              <a:buNone/>
              <a:defRPr sz="2100"/>
            </a:lvl8pPr>
            <a:lvl9pPr marL="3832068" indent="0">
              <a:buNone/>
              <a:defRPr sz="21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1595"/>
            <a:ext cx="6187809" cy="533524"/>
          </a:xfrm>
        </p:spPr>
        <p:txBody>
          <a:bodyPr>
            <a:normAutofit/>
          </a:bodyPr>
          <a:lstStyle>
            <a:lvl1pPr marL="0" indent="0" algn="ctr">
              <a:buNone/>
              <a:defRPr sz="1700"/>
            </a:lvl1pPr>
            <a:lvl2pPr marL="479008" indent="0">
              <a:buNone/>
              <a:defRPr sz="1300"/>
            </a:lvl2pPr>
            <a:lvl3pPr marL="958017" indent="0">
              <a:buNone/>
              <a:defRPr sz="1000"/>
            </a:lvl3pPr>
            <a:lvl4pPr marL="1437025" indent="0">
              <a:buNone/>
              <a:defRPr sz="900"/>
            </a:lvl4pPr>
            <a:lvl5pPr marL="1916034" indent="0">
              <a:buNone/>
              <a:defRPr sz="900"/>
            </a:lvl5pPr>
            <a:lvl6pPr marL="2395042" indent="0">
              <a:buNone/>
              <a:defRPr sz="900"/>
            </a:lvl6pPr>
            <a:lvl7pPr marL="2874051" indent="0">
              <a:buNone/>
              <a:defRPr sz="900"/>
            </a:lvl7pPr>
            <a:lvl8pPr marL="3353059" indent="0">
              <a:buNone/>
              <a:defRPr sz="900"/>
            </a:lvl8pPr>
            <a:lvl9pPr marL="3832068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571"/>
          </a:xfrm>
          <a:prstGeom prst="rect">
            <a:avLst/>
          </a:prstGeom>
        </p:spPr>
        <p:txBody>
          <a:bodyPr vert="horz" lIns="95802" tIns="47901" rIns="95802" bIns="47901" rtlCol="0" anchor="b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571"/>
            <a:ext cx="8915400" cy="4527011"/>
          </a:xfrm>
          <a:prstGeom prst="rect">
            <a:avLst/>
          </a:prstGeom>
        </p:spPr>
        <p:txBody>
          <a:bodyPr vert="horz" lIns="95802" tIns="47901" rIns="95802" bIns="47901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7822"/>
            <a:ext cx="2259806" cy="365210"/>
          </a:xfrm>
          <a:prstGeom prst="rect">
            <a:avLst/>
          </a:prstGeom>
        </p:spPr>
        <p:txBody>
          <a:bodyPr vert="horz" lIns="95802" tIns="47901" rIns="47901" bIns="47901" rtlCol="0" anchor="ctr"/>
          <a:lstStyle>
            <a:lvl1pPr algn="r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7822"/>
            <a:ext cx="3085306" cy="365210"/>
          </a:xfrm>
          <a:prstGeom prst="rect">
            <a:avLst/>
          </a:prstGeom>
        </p:spPr>
        <p:txBody>
          <a:bodyPr vert="horz" lIns="47901" tIns="47901" rIns="95802" bIns="47901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7822"/>
            <a:ext cx="608806" cy="365210"/>
          </a:xfrm>
          <a:prstGeom prst="rect">
            <a:avLst/>
          </a:prstGeom>
        </p:spPr>
        <p:txBody>
          <a:bodyPr vert="horz" lIns="28741" tIns="47901" rIns="47901" bIns="47901" rtlCol="0" anchor="ctr"/>
          <a:lstStyle>
            <a:lvl1pPr algn="l"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98417">
              <a:lnSpc>
                <a:spcPts val="1611"/>
              </a:lnSpc>
            </a:pPr>
            <a:fld id="{81D60167-4931-47E6-BA6A-407CBD079E47}" type="slidenum">
              <a:rPr lang="th-TH" spc="-4" smtClean="0">
                <a:solidFill>
                  <a:srgbClr val="000000"/>
                </a:solidFill>
                <a:latin typeface="Browallia New"/>
                <a:cs typeface="Browallia New"/>
              </a:rPr>
              <a:pPr marL="98417">
                <a:lnSpc>
                  <a:spcPts val="1611"/>
                </a:lnSpc>
              </a:pPr>
              <a:t>‹#›</a:t>
            </a:fld>
            <a:endParaRPr lang="th-TH" spc="-4" dirty="0">
              <a:solidFill>
                <a:srgbClr val="000000"/>
              </a:solidFill>
              <a:latin typeface="Browallia New"/>
              <a:cs typeface="Browallia New"/>
            </a:endParaRPr>
          </a:p>
        </p:txBody>
      </p:sp>
      <p:sp>
        <p:nvSpPr>
          <p:cNvPr id="7" name="Oval 6"/>
          <p:cNvSpPr/>
          <p:nvPr/>
        </p:nvSpPr>
        <p:spPr>
          <a:xfrm>
            <a:off x="9162574" y="6500889"/>
            <a:ext cx="91836" cy="847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marL="0" algn="ctr" defTabSz="958017" rtl="0" eaLnBrk="1" latinLnBrk="0" hangingPunct="1"/>
            <a:endParaRPr lang="en-US" sz="19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500889"/>
            <a:ext cx="91836" cy="847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32" r:id="rId1"/>
    <p:sldLayoutId id="2147487033" r:id="rId2"/>
    <p:sldLayoutId id="2147487034" r:id="rId3"/>
    <p:sldLayoutId id="2147487035" r:id="rId4"/>
    <p:sldLayoutId id="2147487036" r:id="rId5"/>
    <p:sldLayoutId id="2147487037" r:id="rId6"/>
    <p:sldLayoutId id="2147487038" r:id="rId7"/>
    <p:sldLayoutId id="2147487039" r:id="rId8"/>
    <p:sldLayoutId id="2147487040" r:id="rId9"/>
    <p:sldLayoutId id="2147487041" r:id="rId10"/>
    <p:sldLayoutId id="2147487042" r:id="rId11"/>
  </p:sldLayoutIdLst>
  <p:txStyles>
    <p:titleStyle>
      <a:lvl1pPr algn="ctr" defTabSz="958017" rtl="0" eaLnBrk="1" latinLnBrk="0" hangingPunct="1">
        <a:lnSpc>
          <a:spcPts val="6077"/>
        </a:lnSpc>
        <a:spcBef>
          <a:spcPct val="0"/>
        </a:spcBef>
        <a:buNone/>
        <a:defRPr sz="57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59256" indent="-359256" algn="l" defTabSz="95801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78389" indent="-299380" algn="l" defTabSz="958017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97521" indent="-239504" algn="l" defTabSz="95801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76530" indent="-239504" algn="l" defTabSz="958017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155538" indent="-239504" algn="l" defTabSz="95801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634546" indent="-239504" algn="l" defTabSz="958017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113555" indent="-239504" algn="l" defTabSz="95801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592563" indent="-239504" algn="l" defTabSz="958017" rtl="0" eaLnBrk="1" latinLnBrk="0" hangingPunct="1">
        <a:spcBef>
          <a:spcPct val="20000"/>
        </a:spcBef>
        <a:buFont typeface="Courier New" pitchFamily="49" charset="0"/>
        <a:buChar char="o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071572" indent="-239504" algn="l" defTabSz="958017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9008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8017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7025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6034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5042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4051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3059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2068" algn="l" defTabSz="95801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4.jpeg"/><Relationship Id="rId3" Type="http://schemas.openxmlformats.org/officeDocument/2006/relationships/image" Target="../media/image2.png"/><Relationship Id="rId21" Type="http://schemas.openxmlformats.org/officeDocument/2006/relationships/image" Target="../media/image17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microsoft.com/office/2007/relationships/hdphoto" Target="../media/hdphoto3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png"/><Relationship Id="rId20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9.gif"/><Relationship Id="rId5" Type="http://schemas.openxmlformats.org/officeDocument/2006/relationships/image" Target="../media/image4.png"/><Relationship Id="rId15" Type="http://schemas.microsoft.com/office/2007/relationships/hdphoto" Target="../media/hdphoto2.wdp"/><Relationship Id="rId23" Type="http://schemas.openxmlformats.org/officeDocument/2006/relationships/image" Target="../media/image19.jpeg"/><Relationship Id="rId10" Type="http://schemas.openxmlformats.org/officeDocument/2006/relationships/image" Target="../media/image8.png"/><Relationship Id="rId19" Type="http://schemas.openxmlformats.org/officeDocument/2006/relationships/image" Target="../media/image15.jpeg"/><Relationship Id="rId4" Type="http://schemas.openxmlformats.org/officeDocument/2006/relationships/image" Target="../media/image3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3658394"/>
            <a:ext cx="7010400" cy="120662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th-TH" sz="60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ประชุมหัวหน้าส่วนราชการ</a:t>
            </a:r>
            <a:br>
              <a:rPr lang="th-TH" sz="60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</a:br>
            <a:r>
              <a:rPr lang="th-TH" sz="60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ครั้งที่ </a:t>
            </a:r>
            <a:r>
              <a:rPr lang="th-TH" sz="600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5/2560</a:t>
            </a:r>
            <a:r>
              <a:rPr lang="th-TH" sz="60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  <a:t/>
            </a:r>
            <a:br>
              <a:rPr lang="th-TH" sz="60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</a:br>
            <a:r>
              <a:rPr lang="th-TH" sz="6000" dirty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ในวันที่  </a:t>
            </a:r>
            <a:r>
              <a:rPr lang="th-TH" sz="6000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H SarabunPSK" pitchFamily="34" charset="-34"/>
                <a:ea typeface="SimSun" pitchFamily="2" charset="-122"/>
                <a:cs typeface="TH SarabunPSK" pitchFamily="34" charset="-34"/>
              </a:rPr>
              <a:t>30 พฤษภาคม 2560</a:t>
            </a:r>
            <a:endParaRPr lang="en-US" sz="6000" dirty="0">
              <a:ln w="17780" cmpd="sng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latin typeface="TH SarabunPSK" pitchFamily="34" charset="-34"/>
              <a:ea typeface="SimSun" pitchFamily="2" charset="-122"/>
              <a:cs typeface="TH SarabunPSK" pitchFamily="34" charset="-34"/>
            </a:endParaRPr>
          </a:p>
        </p:txBody>
      </p:sp>
      <p:sp>
        <p:nvSpPr>
          <p:cNvPr id="7" name="TextBox 4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218456" y="5873874"/>
            <a:ext cx="7765876" cy="923330"/>
          </a:xfrm>
          <a:prstGeom prst="rect">
            <a:avLst/>
          </a:prstGeom>
          <a:noFill/>
          <a:ln/>
          <a:ex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th-TH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โดยสำนักงาน</a:t>
            </a:r>
            <a:r>
              <a:rPr lang="th-TH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คลังจังหวัดอ่างทอง</a:t>
            </a:r>
            <a:endParaRPr lang="th-TH" sz="5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447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สี่เหลี่ยมผืนผ้า 18"/>
          <p:cNvSpPr/>
          <p:nvPr/>
        </p:nvSpPr>
        <p:spPr bwMode="auto">
          <a:xfrm>
            <a:off x="5733087" y="-3"/>
            <a:ext cx="4172913" cy="6859591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5802" tIns="47901" rIns="95802" bIns="47901" numCol="1" rtlCol="0" anchor="ctr" anchorCtr="0" compatLnSpc="1">
            <a:prstTxWarp prst="textNoShape">
              <a:avLst/>
            </a:prstTxWarp>
          </a:bodyPr>
          <a:lstStyle/>
          <a:p>
            <a:pPr algn="ctr" defTabSz="958017" fontAlgn="base">
              <a:spcBef>
                <a:spcPct val="0"/>
              </a:spcBef>
              <a:spcAft>
                <a:spcPct val="0"/>
              </a:spcAft>
            </a:pPr>
            <a:endParaRPr lang="th-TH" sz="1900">
              <a:latin typeface="Arial" pitchFamily="34" charset="0"/>
            </a:endParaRPr>
          </a:p>
        </p:txBody>
      </p:sp>
      <p:pic>
        <p:nvPicPr>
          <p:cNvPr id="5" name="Picture 23"/>
          <p:cNvPicPr>
            <a:picLocks noChangeAspect="1" noChangeArrowheads="1"/>
          </p:cNvPicPr>
          <p:nvPr/>
        </p:nvPicPr>
        <p:blipFill rotWithShape="1"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24392" y="0"/>
            <a:ext cx="1368868" cy="6848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 rot="16200000">
            <a:off x="-401744" y="379180"/>
            <a:ext cx="6859589" cy="61012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sp>
        <p:nvSpPr>
          <p:cNvPr id="51" name="AutoShape 6"/>
          <p:cNvSpPr>
            <a:spLocks noChangeArrowheads="1"/>
          </p:cNvSpPr>
          <p:nvPr/>
        </p:nvSpPr>
        <p:spPr bwMode="gray">
          <a:xfrm>
            <a:off x="1052567" y="1924669"/>
            <a:ext cx="4263276" cy="37394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95802" tIns="47901" rIns="95802" bIns="47901" anchor="ctr"/>
          <a:lstStyle/>
          <a:p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6123130" y="4654213"/>
            <a:ext cx="2028225" cy="1800617"/>
          </a:xfrm>
          <a:prstGeom prst="rightArrow">
            <a:avLst>
              <a:gd name="adj1" fmla="val 81731"/>
              <a:gd name="adj2" fmla="val 57404"/>
            </a:avLst>
          </a:prstGeom>
          <a:gradFill flip="none" rotWithShape="1">
            <a:gsLst>
              <a:gs pos="0">
                <a:srgbClr val="FFCCFF">
                  <a:shade val="30000"/>
                  <a:satMod val="115000"/>
                </a:srgbClr>
              </a:gs>
              <a:gs pos="50000">
                <a:srgbClr val="FFCCFF">
                  <a:shade val="67500"/>
                  <a:satMod val="115000"/>
                </a:srgbClr>
              </a:gs>
              <a:gs pos="100000">
                <a:srgbClr val="FFCCFF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>
            <a:off x="6123130" y="2485817"/>
            <a:ext cx="2028225" cy="1808274"/>
          </a:xfrm>
          <a:prstGeom prst="rightArrow">
            <a:avLst>
              <a:gd name="adj1" fmla="val 81731"/>
              <a:gd name="adj2" fmla="val 5432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>
            <a:off x="6123130" y="332733"/>
            <a:ext cx="1872208" cy="1728592"/>
          </a:xfrm>
          <a:prstGeom prst="rightArrow">
            <a:avLst>
              <a:gd name="adj1" fmla="val 81731"/>
              <a:gd name="adj2" fmla="val 48943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976842" y="692856"/>
            <a:ext cx="2310579" cy="2891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02" tIns="95802" rIns="95802" bIns="95802" numCol="1" spcCol="1331" anchor="t" anchorCtr="0">
            <a:noAutofit/>
          </a:bodyPr>
          <a:lstStyle/>
          <a:p>
            <a:pPr defTabSz="111768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          </a:t>
            </a:r>
            <a:r>
              <a:rPr lang="th-TH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73</a:t>
            </a:r>
            <a:endParaRPr lang="th-TH" sz="23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7976841" y="1062546"/>
            <a:ext cx="2436766" cy="27853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02" tIns="95802" rIns="95802" bIns="95802" numCol="1" spcCol="1331" anchor="t" anchorCtr="0">
            <a:noAutofit/>
          </a:bodyPr>
          <a:lstStyle/>
          <a:p>
            <a:pPr defTabSz="111768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รายจ่ายลงทุน    </a:t>
            </a:r>
            <a:r>
              <a:rPr lang="th-TH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63</a:t>
            </a:r>
            <a:endParaRPr lang="th-TH" sz="23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976842" y="1438673"/>
            <a:ext cx="2436764" cy="2625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02" tIns="95802" rIns="95802" bIns="95802" numCol="1" spcCol="1331" anchor="t" anchorCtr="0">
            <a:noAutofit/>
          </a:bodyPr>
          <a:lstStyle/>
          <a:p>
            <a:pPr defTabSz="111768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รายจ่ายประจำ   </a:t>
            </a:r>
            <a:r>
              <a:rPr lang="th-TH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76</a:t>
            </a:r>
            <a:endParaRPr lang="th-TH" sz="2300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8073347" y="2781572"/>
            <a:ext cx="1950217" cy="30236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02" tIns="95802" rIns="95802" bIns="95802" numCol="1" spcCol="1331" anchor="t" anchorCtr="0">
            <a:noAutofit/>
          </a:bodyPr>
          <a:lstStyle/>
          <a:p>
            <a:pPr defTabSz="111768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         </a:t>
            </a:r>
            <a:r>
              <a:rPr lang="th-TH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th-TH" sz="23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8073348" y="3141695"/>
            <a:ext cx="2106234" cy="2625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02" tIns="95802" rIns="95802" bIns="95802" numCol="1" spcCol="1331" anchor="t" anchorCtr="0">
            <a:noAutofit/>
          </a:bodyPr>
          <a:lstStyle/>
          <a:p>
            <a:pPr defTabSz="111768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รายจ่ายลงทุน   </a:t>
            </a:r>
            <a:r>
              <a:rPr lang="th-TH" sz="2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th-TH" sz="23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8073348" y="3527388"/>
            <a:ext cx="2106233" cy="2625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5802" tIns="95802" rIns="95802" bIns="95802" numCol="1" spcCol="1331" anchor="t" anchorCtr="0">
            <a:noAutofit/>
          </a:bodyPr>
          <a:lstStyle/>
          <a:p>
            <a:pPr defTabSz="1117686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h-TH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</a:t>
            </a:r>
            <a:r>
              <a:rPr lang="th-TH" sz="23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  </a:t>
            </a:r>
            <a:r>
              <a:rPr lang="th-TH" sz="23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58</a:t>
            </a:r>
            <a:endParaRPr lang="th-TH" sz="23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67113" y="908931"/>
            <a:ext cx="2118179" cy="48145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5802" tIns="47901" rIns="95802" bIns="47901" rtlCol="0">
            <a:spAutoFit/>
          </a:bodyPr>
          <a:lstStyle/>
          <a:p>
            <a:pPr algn="ctr"/>
            <a:r>
              <a:rPr lang="th-TH" sz="2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เป้าหมาย</a:t>
            </a:r>
            <a:r>
              <a:rPr lang="th-TH" sz="25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ไตรมาส</a:t>
            </a:r>
            <a:r>
              <a:rPr lang="th-TH" sz="2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5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3</a:t>
            </a:r>
            <a:endParaRPr lang="th-TH" sz="25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6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156" y="1247609"/>
            <a:ext cx="858095" cy="597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6" descr="ผลการค้นหารูปภาพสำหรับ แผนที่ประเทศไทย"/>
          <p:cNvPicPr>
            <a:picLocks noChangeAspect="1" noChangeArrowheads="1"/>
          </p:cNvPicPr>
          <p:nvPr/>
        </p:nvPicPr>
        <p:blipFill>
          <a:blip r:embed="rId5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184236">
            <a:off x="7217709" y="2906875"/>
            <a:ext cx="468524" cy="796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สามเหลี่ยมหน้าจั่ว 24"/>
          <p:cNvSpPr/>
          <p:nvPr/>
        </p:nvSpPr>
        <p:spPr>
          <a:xfrm rot="15576121" flipH="1">
            <a:off x="7345373" y="3076206"/>
            <a:ext cx="159059" cy="225116"/>
          </a:xfrm>
          <a:prstGeom prst="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pic>
        <p:nvPicPr>
          <p:cNvPr id="26" name="Picture 2" descr="ผลการค้นหารูปภาพสำหรับ แผนที่อ่างทอง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49278" y="3012414"/>
            <a:ext cx="303159" cy="27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078661" y="2805385"/>
            <a:ext cx="1346242" cy="12509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5802" tIns="47901" rIns="95802" bIns="47901" rtlCol="0">
            <a:spAutoFit/>
          </a:bodyPr>
          <a:lstStyle/>
          <a:p>
            <a:pPr algn="l"/>
            <a:r>
              <a:rPr lang="th-TH" sz="2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ลำดับผลการเบิกจ่ายของประเทศ</a:t>
            </a:r>
          </a:p>
        </p:txBody>
      </p:sp>
      <p:pic>
        <p:nvPicPr>
          <p:cNvPr id="28" name="รูปภาพ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8730" y="5279217"/>
            <a:ext cx="526565" cy="55061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117683" y="5138927"/>
            <a:ext cx="946938" cy="866179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5802" tIns="47901" rIns="95802" bIns="47901" rtlCol="0">
            <a:spAutoFit/>
          </a:bodyPr>
          <a:lstStyle/>
          <a:p>
            <a:pPr algn="l"/>
            <a:r>
              <a:rPr lang="th-TH" sz="25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งบกรม/จังหวัด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-32320" y="-87218"/>
            <a:ext cx="4680520" cy="743068"/>
          </a:xfrm>
          <a:prstGeom prst="rect">
            <a:avLst/>
          </a:prstGeom>
          <a:noFill/>
        </p:spPr>
        <p:txBody>
          <a:bodyPr wrap="square" lIns="95802" tIns="47901" rIns="95802" bIns="47901" rtlCol="0">
            <a:spAutoFit/>
          </a:bodyPr>
          <a:lstStyle/>
          <a:p>
            <a:r>
              <a:rPr lang="th-TH" sz="4200" b="1" dirty="0">
                <a:latin typeface="LilyUPC" pitchFamily="34" charset="-34"/>
                <a:cs typeface="LilyUPC" pitchFamily="34" charset="-34"/>
              </a:rPr>
              <a:t>งบประมาณจังหวัดอ่างทอง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03364" y="-56474"/>
            <a:ext cx="4683436" cy="743068"/>
          </a:xfrm>
          <a:prstGeom prst="rect">
            <a:avLst/>
          </a:prstGeom>
          <a:noFill/>
        </p:spPr>
        <p:txBody>
          <a:bodyPr wrap="square" lIns="95802" tIns="47901" rIns="95802" bIns="47901" rtlCol="0">
            <a:spAutoFit/>
          </a:bodyPr>
          <a:lstStyle/>
          <a:p>
            <a:r>
              <a:rPr lang="th-TH" sz="4200" b="1" dirty="0">
                <a:solidFill>
                  <a:schemeClr val="tx2"/>
                </a:solidFill>
                <a:latin typeface="LilyUPC" pitchFamily="34" charset="-34"/>
                <a:cs typeface="LilyUPC" pitchFamily="34" charset="-34"/>
              </a:rPr>
              <a:t>ปีงบประมาณ 2560</a:t>
            </a:r>
          </a:p>
        </p:txBody>
      </p:sp>
      <p:sp>
        <p:nvSpPr>
          <p:cNvPr id="50" name="Rectangle 17"/>
          <p:cNvSpPr>
            <a:spLocks noChangeArrowheads="1"/>
          </p:cNvSpPr>
          <p:nvPr/>
        </p:nvSpPr>
        <p:spPr bwMode="black">
          <a:xfrm>
            <a:off x="196832" y="1205217"/>
            <a:ext cx="1708168" cy="42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A7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5802" tIns="47901" rIns="95802" bIns="47901" anchor="ctr"/>
          <a:lstStyle/>
          <a:p>
            <a:r>
              <a:rPr lang="th-TH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ภาพรวม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grpSp>
        <p:nvGrpSpPr>
          <p:cNvPr id="56" name="Group 17"/>
          <p:cNvGrpSpPr>
            <a:grpSpLocks/>
          </p:cNvGrpSpPr>
          <p:nvPr/>
        </p:nvGrpSpPr>
        <p:grpSpPr bwMode="auto">
          <a:xfrm rot="5400000">
            <a:off x="2162638" y="934879"/>
            <a:ext cx="317971" cy="2367072"/>
            <a:chOff x="870" y="1960"/>
            <a:chExt cx="267" cy="1213"/>
          </a:xfrm>
          <a:gradFill flip="none" rotWithShape="1">
            <a:gsLst>
              <a:gs pos="0">
                <a:srgbClr val="62FEBF">
                  <a:shade val="30000"/>
                  <a:satMod val="115000"/>
                </a:srgbClr>
              </a:gs>
              <a:gs pos="50000">
                <a:srgbClr val="62FEBF">
                  <a:shade val="67500"/>
                  <a:satMod val="115000"/>
                </a:srgbClr>
              </a:gs>
              <a:gs pos="100000">
                <a:srgbClr val="62FEBF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57" name="AutoShape 18"/>
            <p:cNvSpPr>
              <a:spLocks noChangeArrowheads="1"/>
            </p:cNvSpPr>
            <p:nvPr/>
          </p:nvSpPr>
          <p:spPr bwMode="gray">
            <a:xfrm rot="-5400000">
              <a:off x="397" y="2433"/>
              <a:ext cx="1213" cy="2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8" name="AutoShape 19"/>
            <p:cNvSpPr>
              <a:spLocks noChangeArrowheads="1"/>
            </p:cNvSpPr>
            <p:nvPr/>
          </p:nvSpPr>
          <p:spPr bwMode="gray">
            <a:xfrm rot="16200000">
              <a:off x="442" y="2461"/>
              <a:ext cx="1165" cy="18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35" name="กลุ่ม 34"/>
          <p:cNvGrpSpPr/>
          <p:nvPr/>
        </p:nvGrpSpPr>
        <p:grpSpPr>
          <a:xfrm>
            <a:off x="350489" y="1754748"/>
            <a:ext cx="1013014" cy="738725"/>
            <a:chOff x="305594" y="1600200"/>
            <a:chExt cx="780730" cy="1066800"/>
          </a:xfrm>
        </p:grpSpPr>
        <p:sp>
          <p:nvSpPr>
            <p:cNvPr id="36" name="วงรี 35"/>
            <p:cNvSpPr/>
            <p:nvPr/>
          </p:nvSpPr>
          <p:spPr>
            <a:xfrm>
              <a:off x="305594" y="1600200"/>
              <a:ext cx="780730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37" name="Picture 12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512" y="1800556"/>
              <a:ext cx="447544" cy="754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9" name="Rectangle 17"/>
          <p:cNvSpPr>
            <a:spLocks noChangeArrowheads="1"/>
          </p:cNvSpPr>
          <p:nvPr/>
        </p:nvSpPr>
        <p:spPr bwMode="black">
          <a:xfrm>
            <a:off x="272480" y="2815654"/>
            <a:ext cx="1708168" cy="42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A7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5802" tIns="47901" rIns="95802" bIns="47901" anchor="ctr"/>
          <a:lstStyle/>
          <a:p>
            <a:r>
              <a:rPr lang="th-TH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รายจ่ายลงทุน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77" name="Rectangle 17"/>
          <p:cNvSpPr>
            <a:spLocks noChangeArrowheads="1"/>
          </p:cNvSpPr>
          <p:nvPr/>
        </p:nvSpPr>
        <p:spPr bwMode="black">
          <a:xfrm>
            <a:off x="324068" y="4557032"/>
            <a:ext cx="1708168" cy="423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EA7EA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5802" tIns="47901" rIns="95802" bIns="47901" anchor="ctr"/>
          <a:lstStyle/>
          <a:p>
            <a:r>
              <a:rPr lang="th-TH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JasmineUPC" pitchFamily="18" charset="-34"/>
                <a:cs typeface="JasmineUPC" pitchFamily="18" charset="-34"/>
              </a:rPr>
              <a:t>รายจ่ายประจำ</a:t>
            </a:r>
            <a:endParaRPr lang="en-US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78" name="AutoShape 6"/>
          <p:cNvSpPr>
            <a:spLocks noChangeArrowheads="1"/>
          </p:cNvSpPr>
          <p:nvPr/>
        </p:nvSpPr>
        <p:spPr bwMode="gray">
          <a:xfrm>
            <a:off x="1286593" y="5242468"/>
            <a:ext cx="2218567" cy="37394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95802" tIns="47901" rIns="95802" bIns="47901" anchor="ctr"/>
          <a:lstStyle/>
          <a:p>
            <a:endParaRPr lang="th-TH">
              <a:solidFill>
                <a:srgbClr val="FFFFFF"/>
              </a:solidFill>
            </a:endParaRPr>
          </a:p>
        </p:txBody>
      </p:sp>
      <p:grpSp>
        <p:nvGrpSpPr>
          <p:cNvPr id="79" name="Group 17"/>
          <p:cNvGrpSpPr>
            <a:grpSpLocks/>
          </p:cNvGrpSpPr>
          <p:nvPr/>
        </p:nvGrpSpPr>
        <p:grpSpPr bwMode="auto">
          <a:xfrm rot="5400000">
            <a:off x="1998682" y="4584324"/>
            <a:ext cx="317971" cy="1690233"/>
            <a:chOff x="870" y="1960"/>
            <a:chExt cx="267" cy="1213"/>
          </a:xfrm>
          <a:gradFill flip="none" rotWithShape="1">
            <a:gsLst>
              <a:gs pos="0">
                <a:srgbClr val="62FEBF">
                  <a:shade val="30000"/>
                  <a:satMod val="115000"/>
                </a:srgbClr>
              </a:gs>
              <a:gs pos="50000">
                <a:srgbClr val="62FEBF">
                  <a:shade val="67500"/>
                  <a:satMod val="115000"/>
                </a:srgbClr>
              </a:gs>
              <a:gs pos="100000">
                <a:srgbClr val="62FEBF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80" name="AutoShape 18"/>
            <p:cNvSpPr>
              <a:spLocks noChangeArrowheads="1"/>
            </p:cNvSpPr>
            <p:nvPr/>
          </p:nvSpPr>
          <p:spPr bwMode="gray">
            <a:xfrm rot="-5400000">
              <a:off x="397" y="2433"/>
              <a:ext cx="1213" cy="2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81" name="AutoShape 19"/>
            <p:cNvSpPr>
              <a:spLocks noChangeArrowheads="1"/>
            </p:cNvSpPr>
            <p:nvPr/>
          </p:nvSpPr>
          <p:spPr bwMode="gray">
            <a:xfrm rot="16200000">
              <a:off x="442" y="2461"/>
              <a:ext cx="1165" cy="18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74" name="กลุ่ม 73"/>
          <p:cNvGrpSpPr/>
          <p:nvPr/>
        </p:nvGrpSpPr>
        <p:grpSpPr>
          <a:xfrm>
            <a:off x="428497" y="5018566"/>
            <a:ext cx="1072981" cy="860067"/>
            <a:chOff x="307136" y="4419600"/>
            <a:chExt cx="1141458" cy="1066800"/>
          </a:xfrm>
        </p:grpSpPr>
        <p:sp>
          <p:nvSpPr>
            <p:cNvPr id="75" name="วงรี 74"/>
            <p:cNvSpPr/>
            <p:nvPr/>
          </p:nvSpPr>
          <p:spPr>
            <a:xfrm>
              <a:off x="307136" y="4419600"/>
              <a:ext cx="1141458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76" name="Picture 12" descr="ผลการค้นหารูปภาพสำหรับ การ์ตูนรายจ่ายประจำ"/>
            <p:cNvPicPr>
              <a:picLocks noChangeAspect="1" noChangeArrowheads="1"/>
            </p:cNvPicPr>
            <p:nvPr/>
          </p:nvPicPr>
          <p:blipFill>
            <a:blip r:embed="rId10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105" y="4533900"/>
              <a:ext cx="838200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6" name="สี่เหลี่ยมผืนผ้า 85"/>
          <p:cNvSpPr/>
          <p:nvPr/>
        </p:nvSpPr>
        <p:spPr>
          <a:xfrm>
            <a:off x="1" y="6598880"/>
            <a:ext cx="9904854" cy="3134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sp>
        <p:nvSpPr>
          <p:cNvPr id="87" name="TextBox 86"/>
          <p:cNvSpPr txBox="1"/>
          <p:nvPr/>
        </p:nvSpPr>
        <p:spPr>
          <a:xfrm>
            <a:off x="1148" y="6526855"/>
            <a:ext cx="6220956" cy="481458"/>
          </a:xfrm>
          <a:prstGeom prst="rect">
            <a:avLst/>
          </a:prstGeom>
          <a:noFill/>
        </p:spPr>
        <p:txBody>
          <a:bodyPr wrap="square" lIns="95802" tIns="47901" rIns="95802" bIns="47901" rtlCol="0">
            <a:spAutoFit/>
          </a:bodyPr>
          <a:lstStyle/>
          <a:p>
            <a:r>
              <a:rPr lang="th-TH" sz="2500" dirty="0">
                <a:latin typeface="KodchiangUPC" pitchFamily="18" charset="-34"/>
                <a:cs typeface="KodchiangUPC" pitchFamily="18" charset="-34"/>
              </a:rPr>
              <a:t>ที่มา </a:t>
            </a:r>
            <a:r>
              <a:rPr lang="en-US" sz="2500" dirty="0">
                <a:latin typeface="KodchiangUPC" pitchFamily="18" charset="-34"/>
                <a:cs typeface="KodchiangUPC" pitchFamily="18" charset="-34"/>
              </a:rPr>
              <a:t>: </a:t>
            </a:r>
            <a:r>
              <a:rPr lang="th-TH" sz="2500" dirty="0">
                <a:latin typeface="KodchiangUPC" pitchFamily="18" charset="-34"/>
                <a:cs typeface="KodchiangUPC" pitchFamily="18" charset="-34"/>
              </a:rPr>
              <a:t>กลุ่มงานกำกับและบริหารการคลัง </a:t>
            </a:r>
            <a:r>
              <a:rPr lang="th-TH" sz="2500" dirty="0" smtClean="0">
                <a:latin typeface="KodchiangUPC" pitchFamily="18" charset="-34"/>
                <a:cs typeface="KodchiangUPC" pitchFamily="18" charset="-34"/>
              </a:rPr>
              <a:t>1 </a:t>
            </a:r>
            <a:r>
              <a:rPr lang="th-TH" sz="2500" dirty="0">
                <a:latin typeface="KodchiangUPC" pitchFamily="18" charset="-34"/>
                <a:cs typeface="KodchiangUPC" pitchFamily="18" charset="-34"/>
              </a:rPr>
              <a:t>สำนักงานคลังจังหวัดอ่างทอง</a:t>
            </a:r>
          </a:p>
        </p:txBody>
      </p:sp>
      <p:grpSp>
        <p:nvGrpSpPr>
          <p:cNvPr id="88" name="กลุ่ม 87"/>
          <p:cNvGrpSpPr/>
          <p:nvPr/>
        </p:nvGrpSpPr>
        <p:grpSpPr>
          <a:xfrm>
            <a:off x="4471426" y="508953"/>
            <a:ext cx="1261661" cy="1063011"/>
            <a:chOff x="261923" y="1066800"/>
            <a:chExt cx="1440724" cy="1356833"/>
          </a:xfrm>
        </p:grpSpPr>
        <p:pic>
          <p:nvPicPr>
            <p:cNvPr id="89" name="Picture 4" descr="รูปภาพที่เกี่ยวข้อง"/>
            <p:cNvPicPr>
              <a:picLocks noChangeAspect="1" noChangeArrowheads="1"/>
            </p:cNvPicPr>
            <p:nvPr/>
          </p:nvPicPr>
          <p:blipFill>
            <a:blip r:embed="rId11" cstate="email">
              <a:biLevel thresh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923" y="1197480"/>
              <a:ext cx="1289289" cy="1226153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0" name="Picture 13" descr="ผลการค้นหารูปภาพสำหรับ อ่างทอง"/>
            <p:cNvPicPr>
              <a:picLocks noChangeAspect="1" noChangeArrowheads="1"/>
            </p:cNvPicPr>
            <p:nvPr/>
          </p:nvPicPr>
          <p:blipFill>
            <a:blip r:embed="rId1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671" y="1066800"/>
              <a:ext cx="454976" cy="457892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1" name="สามเหลี่ยมหน้าจั่ว 90"/>
          <p:cNvSpPr/>
          <p:nvPr/>
        </p:nvSpPr>
        <p:spPr>
          <a:xfrm rot="17214797" flipH="1" flipV="1">
            <a:off x="4392008" y="864459"/>
            <a:ext cx="431318" cy="766765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802" tIns="47901" rIns="95802" bIns="47901" rtlCol="0" anchor="ctr"/>
          <a:lstStyle/>
          <a:p>
            <a:pPr algn="ctr"/>
            <a:endParaRPr lang="th-TH"/>
          </a:p>
        </p:txBody>
      </p:sp>
      <p:pic>
        <p:nvPicPr>
          <p:cNvPr id="92" name="Picture 3" descr="ผลการค้นหารูปภาพสำหรับ อ่างทอง"/>
          <p:cNvPicPr/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918"/>
          <a:stretch/>
        </p:blipFill>
        <p:spPr bwMode="auto">
          <a:xfrm>
            <a:off x="3860879" y="914196"/>
            <a:ext cx="605244" cy="4268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3" name="สี่เหลี่ยมผืนผ้า 92"/>
          <p:cNvSpPr/>
          <p:nvPr/>
        </p:nvSpPr>
        <p:spPr>
          <a:xfrm>
            <a:off x="6201139" y="6371144"/>
            <a:ext cx="4317036" cy="390137"/>
          </a:xfrm>
          <a:prstGeom prst="rect">
            <a:avLst/>
          </a:prstGeom>
          <a:noFill/>
        </p:spPr>
        <p:txBody>
          <a:bodyPr wrap="square" lIns="66325" tIns="33162" rIns="66325" bIns="33162">
            <a:spAutoFit/>
          </a:bodyPr>
          <a:lstStyle/>
          <a:p>
            <a:r>
              <a:rPr lang="th-TH" sz="21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สามารถดาวน์โหลดรายงานฉบับเต็มได้ที่</a:t>
            </a:r>
            <a:r>
              <a:rPr lang="en-US" sz="21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</p:txBody>
      </p:sp>
      <p:sp>
        <p:nvSpPr>
          <p:cNvPr id="94" name="สี่เหลี่ยมผืนผ้า 93"/>
          <p:cNvSpPr/>
          <p:nvPr/>
        </p:nvSpPr>
        <p:spPr>
          <a:xfrm>
            <a:off x="6591182" y="6587218"/>
            <a:ext cx="4317036" cy="390137"/>
          </a:xfrm>
          <a:prstGeom prst="rect">
            <a:avLst/>
          </a:prstGeom>
          <a:noFill/>
        </p:spPr>
        <p:txBody>
          <a:bodyPr wrap="square" lIns="66325" tIns="33162" rIns="66325" bIns="33162">
            <a:spAutoFit/>
          </a:bodyPr>
          <a:lstStyle/>
          <a:p>
            <a:r>
              <a:rPr lang="en-US" sz="21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http://www.cgd.go.th/atg</a:t>
            </a:r>
            <a:endParaRPr lang="th-TH" sz="21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6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552669">
            <a:off x="7534547" y="138662"/>
            <a:ext cx="911679" cy="71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รูปภาพที่เกี่ยวข้อง"/>
          <p:cNvPicPr>
            <a:picLocks noChangeAspect="1" noChangeArrowheads="1"/>
          </p:cNvPicPr>
          <p:nvPr/>
        </p:nvPicPr>
        <p:blipFill>
          <a:blip r:embed="rId16" cstate="email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9244">
            <a:off x="7372663" y="41883"/>
            <a:ext cx="699767" cy="61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2" descr="ผลการค้นหารูปภาพสำหรับ อ่างทอง"/>
          <p:cNvPicPr/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2807" y="1181845"/>
            <a:ext cx="554598" cy="4328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5" name="สี่เหลี่ยมผืนผ้า 31"/>
          <p:cNvSpPr>
            <a:spLocks noChangeArrowheads="1"/>
          </p:cNvSpPr>
          <p:nvPr/>
        </p:nvSpPr>
        <p:spPr bwMode="auto">
          <a:xfrm>
            <a:off x="-1143000" y="381738"/>
            <a:ext cx="6315503" cy="6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633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Cologne" panose="00000400000000000000" pitchFamily="2" charset="-34"/>
                <a:cs typeface="LilyUPC" panose="020B0604020202020204" pitchFamily="34" charset="-34"/>
              </a:rPr>
              <a:t>ณ 26 เมษายน 60</a:t>
            </a:r>
            <a:endParaRPr lang="th-TH" altLang="th-TH" sz="4000" dirty="0">
              <a:latin typeface="Arial" panose="020B0604020202020204" pitchFamily="34" charset="0"/>
              <a:cs typeface="LilyUPC" panose="020B0604020202020204" pitchFamily="34" charset="-34"/>
            </a:endParaRPr>
          </a:p>
        </p:txBody>
      </p:sp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1676400" y="1901329"/>
            <a:ext cx="1029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th-TH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Angsana New" pitchFamily="18" charset="-34"/>
                <a:cs typeface="Angsana New" pitchFamily="18" charset="-34"/>
              </a:rPr>
              <a:t> 74.02</a:t>
            </a:r>
            <a:r>
              <a:rPr lang="en-US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Angsana New" pitchFamily="18" charset="-34"/>
                <a:cs typeface="Angsana New" pitchFamily="18" charset="-34"/>
              </a:rPr>
              <a:t>%</a:t>
            </a:r>
            <a:endParaRPr lang="en-US" sz="2400" b="1" spc="1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0" name="AutoShape 6"/>
          <p:cNvSpPr>
            <a:spLocks noChangeArrowheads="1"/>
          </p:cNvSpPr>
          <p:nvPr/>
        </p:nvSpPr>
        <p:spPr bwMode="gray">
          <a:xfrm>
            <a:off x="1208584" y="3547239"/>
            <a:ext cx="3457677" cy="373943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28575">
            <a:solidFill>
              <a:srgbClr val="EAEAEA"/>
            </a:solidFill>
            <a:round/>
            <a:headEnd/>
            <a:tailEnd/>
          </a:ln>
          <a:effectLst/>
          <a:extLst/>
        </p:spPr>
        <p:txBody>
          <a:bodyPr wrap="none" lIns="95802" tIns="47901" rIns="95802" bIns="47901" anchor="ctr"/>
          <a:lstStyle/>
          <a:p>
            <a:endParaRPr lang="th-TH"/>
          </a:p>
        </p:txBody>
      </p:sp>
      <p:grpSp>
        <p:nvGrpSpPr>
          <p:cNvPr id="113" name="Group 17"/>
          <p:cNvGrpSpPr>
            <a:grpSpLocks/>
          </p:cNvGrpSpPr>
          <p:nvPr/>
        </p:nvGrpSpPr>
        <p:grpSpPr bwMode="auto">
          <a:xfrm rot="5400000">
            <a:off x="2042717" y="2758679"/>
            <a:ext cx="317971" cy="1965004"/>
            <a:chOff x="870" y="1960"/>
            <a:chExt cx="267" cy="1213"/>
          </a:xfrm>
          <a:gradFill flip="none" rotWithShape="1">
            <a:gsLst>
              <a:gs pos="0">
                <a:srgbClr val="62FEBF">
                  <a:shade val="30000"/>
                  <a:satMod val="115000"/>
                </a:srgbClr>
              </a:gs>
              <a:gs pos="50000">
                <a:srgbClr val="62FEBF">
                  <a:shade val="67500"/>
                  <a:satMod val="115000"/>
                </a:srgbClr>
              </a:gs>
              <a:gs pos="100000">
                <a:srgbClr val="62FEBF">
                  <a:shade val="100000"/>
                  <a:satMod val="115000"/>
                </a:srgbClr>
              </a:gs>
            </a:gsLst>
            <a:lin ang="10800000" scaled="1"/>
            <a:tileRect/>
          </a:gradFill>
        </p:grpSpPr>
        <p:sp>
          <p:nvSpPr>
            <p:cNvPr id="115" name="AutoShape 19"/>
            <p:cNvSpPr>
              <a:spLocks noChangeArrowheads="1"/>
            </p:cNvSpPr>
            <p:nvPr/>
          </p:nvSpPr>
          <p:spPr bwMode="gray">
            <a:xfrm rot="16200000">
              <a:off x="442" y="2461"/>
              <a:ext cx="1165" cy="189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14" name="AutoShape 18"/>
            <p:cNvSpPr>
              <a:spLocks noChangeArrowheads="1"/>
            </p:cNvSpPr>
            <p:nvPr/>
          </p:nvSpPr>
          <p:spPr bwMode="gray">
            <a:xfrm rot="-5400000">
              <a:off x="397" y="2433"/>
              <a:ext cx="1213" cy="267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rgbClr val="EAEAE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53882" dir="2700000" algn="ctr" rotWithShape="0">
                      <a:srgbClr val="292929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61" name="กลุ่ม 60"/>
          <p:cNvGrpSpPr/>
          <p:nvPr/>
        </p:nvGrpSpPr>
        <p:grpSpPr>
          <a:xfrm>
            <a:off x="350489" y="3344985"/>
            <a:ext cx="1092121" cy="805056"/>
            <a:chOff x="279476" y="2971800"/>
            <a:chExt cx="1141458" cy="1066800"/>
          </a:xfrm>
        </p:grpSpPr>
        <p:sp>
          <p:nvSpPr>
            <p:cNvPr id="62" name="วงรี 61"/>
            <p:cNvSpPr/>
            <p:nvPr/>
          </p:nvSpPr>
          <p:spPr>
            <a:xfrm>
              <a:off x="279476" y="2971800"/>
              <a:ext cx="1141458" cy="1066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63" name="วงรี 62"/>
            <p:cNvSpPr/>
            <p:nvPr/>
          </p:nvSpPr>
          <p:spPr>
            <a:xfrm>
              <a:off x="431105" y="3162300"/>
              <a:ext cx="828689" cy="6858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pic>
          <p:nvPicPr>
            <p:cNvPr id="64" name="Picture 14" descr="ผลการค้นหารูปภาพสำหรับ การ์ตูนรายจ่ายประจำ"/>
            <p:cNvPicPr>
              <a:picLocks noChangeAspect="1" noChangeArrowheads="1"/>
            </p:cNvPicPr>
            <p:nvPr/>
          </p:nvPicPr>
          <p:blipFill rotWithShape="1">
            <a:blip r:embed="rId1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97418" y="3301806"/>
              <a:ext cx="381692" cy="365479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Picture 16" descr="ผลการค้นหารูปภาพสำหรับ การ์ตูนรายจ่ายประจำ"/>
            <p:cNvPicPr>
              <a:picLocks noChangeAspect="1" noChangeArrowheads="1"/>
            </p:cNvPicPr>
            <p:nvPr/>
          </p:nvPicPr>
          <p:blipFill rotWithShape="1">
            <a:blip r:embed="rId20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07136" y="3301806"/>
              <a:ext cx="408678" cy="357202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6" name="Picture 16" descr="ผลการค้นหารูปภาพสำหรับ การ์ตูนรายจ่ายประจำ"/>
            <p:cNvPicPr>
              <a:picLocks noChangeAspect="1" noChangeArrowheads="1"/>
            </p:cNvPicPr>
            <p:nvPr/>
          </p:nvPicPr>
          <p:blipFill rotWithShape="1">
            <a:blip r:embed="rId2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63675" y="2971800"/>
              <a:ext cx="374461" cy="330006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7" name="Picture 16" descr="ผลการค้นหารูปภาพสำหรับ การ์ตูนรายจ่ายประจำ"/>
            <p:cNvPicPr>
              <a:picLocks noChangeAspect="1" noChangeArrowheads="1"/>
            </p:cNvPicPr>
            <p:nvPr/>
          </p:nvPicPr>
          <p:blipFill rotWithShape="1">
            <a:blip r:embed="rId2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50202" y="3688989"/>
              <a:ext cx="387934" cy="349611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9" name="Rectangle 18"/>
          <p:cNvSpPr>
            <a:spLocks noChangeArrowheads="1"/>
          </p:cNvSpPr>
          <p:nvPr/>
        </p:nvSpPr>
        <p:spPr bwMode="auto">
          <a:xfrm>
            <a:off x="1676399" y="3475493"/>
            <a:ext cx="1029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th-TH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Angsana New" pitchFamily="18" charset="-34"/>
                <a:cs typeface="Angsana New" pitchFamily="18" charset="-34"/>
              </a:rPr>
              <a:t> 75.89</a:t>
            </a:r>
            <a:r>
              <a:rPr lang="en-US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Angsana New" pitchFamily="18" charset="-34"/>
                <a:cs typeface="Angsana New" pitchFamily="18" charset="-34"/>
              </a:rPr>
              <a:t>%</a:t>
            </a:r>
            <a:endParaRPr lang="en-US" sz="2400" b="1" spc="1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1257676" y="1520329"/>
            <a:ext cx="22028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เบิกจ่าย  1,548.037 ลบ.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1911839" y="3120529"/>
            <a:ext cx="20505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เบิกจ่าย  832.888 ลบ.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8" name="Rectangle 18"/>
          <p:cNvSpPr>
            <a:spLocks noChangeArrowheads="1"/>
          </p:cNvSpPr>
          <p:nvPr/>
        </p:nvSpPr>
        <p:spPr bwMode="auto">
          <a:xfrm>
            <a:off x="1143000" y="1183391"/>
            <a:ext cx="21130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จัดสรร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2,091.498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ลบ.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9" name="Rectangle 18"/>
          <p:cNvSpPr>
            <a:spLocks noChangeArrowheads="1"/>
          </p:cNvSpPr>
          <p:nvPr/>
        </p:nvSpPr>
        <p:spPr bwMode="auto">
          <a:xfrm>
            <a:off x="1925521" y="2780499"/>
            <a:ext cx="21130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จัดสรร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1,097.539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ลบ.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0" name="Rectangle 18"/>
          <p:cNvSpPr>
            <a:spLocks noChangeArrowheads="1"/>
          </p:cNvSpPr>
          <p:nvPr/>
        </p:nvSpPr>
        <p:spPr bwMode="auto">
          <a:xfrm>
            <a:off x="1964165" y="4496594"/>
            <a:ext cx="1960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จัดสรร </a:t>
            </a:r>
            <a:r>
              <a:rPr lang="th-TH" sz="2400" b="1" dirty="0" smtClean="0">
                <a:latin typeface="Angsana New" pitchFamily="18" charset="-34"/>
                <a:cs typeface="Angsana New" pitchFamily="18" charset="-34"/>
              </a:rPr>
              <a:t>993.959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ลบ.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1" name="Rectangle 18"/>
          <p:cNvSpPr>
            <a:spLocks noChangeArrowheads="1"/>
          </p:cNvSpPr>
          <p:nvPr/>
        </p:nvSpPr>
        <p:spPr bwMode="auto">
          <a:xfrm>
            <a:off x="1524000" y="4873129"/>
            <a:ext cx="210185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เบิกจ่าย  715.149  ลบ.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3" name="Rectangle 18"/>
          <p:cNvSpPr>
            <a:spLocks noChangeArrowheads="1"/>
          </p:cNvSpPr>
          <p:nvPr/>
        </p:nvSpPr>
        <p:spPr bwMode="auto">
          <a:xfrm>
            <a:off x="1735711" y="5177929"/>
            <a:ext cx="10294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l"/>
            <a:r>
              <a:rPr lang="th-TH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71.95</a:t>
            </a:r>
            <a:r>
              <a:rPr lang="en-US" sz="2400" b="1" spc="150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Angsana New" pitchFamily="18" charset="-34"/>
                <a:cs typeface="Angsana New" pitchFamily="18" charset="-34"/>
              </a:rPr>
              <a:t>%</a:t>
            </a:r>
            <a:endParaRPr lang="en-US" sz="2400" b="1" spc="150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24" name="กลุ่ม 123"/>
          <p:cNvGrpSpPr/>
          <p:nvPr/>
        </p:nvGrpSpPr>
        <p:grpSpPr>
          <a:xfrm>
            <a:off x="8156560" y="4953794"/>
            <a:ext cx="2740040" cy="262528"/>
            <a:chOff x="519667" y="19549"/>
            <a:chExt cx="1897390" cy="379120"/>
          </a:xfrm>
        </p:grpSpPr>
        <p:sp>
          <p:nvSpPr>
            <p:cNvPr id="125" name="สี่เหลี่ยมผืนผ้า 124"/>
            <p:cNvSpPr/>
            <p:nvPr/>
          </p:nvSpPr>
          <p:spPr>
            <a:xfrm>
              <a:off x="519667" y="19549"/>
              <a:ext cx="1897390" cy="3791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6" name="สี่เหลี่ยมผืนผ้า 125"/>
            <p:cNvSpPr/>
            <p:nvPr/>
          </p:nvSpPr>
          <p:spPr>
            <a:xfrm>
              <a:off x="519667" y="19549"/>
              <a:ext cx="1897390" cy="379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จัดสรร    </a:t>
              </a:r>
              <a:r>
                <a:rPr lang="th-TH" sz="2200" b="1" kern="12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184.788</a:t>
              </a:r>
              <a:endParaRPr lang="th-TH" sz="2200" b="1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27" name="กลุ่ม 126"/>
          <p:cNvGrpSpPr/>
          <p:nvPr/>
        </p:nvGrpSpPr>
        <p:grpSpPr>
          <a:xfrm>
            <a:off x="8077200" y="5334794"/>
            <a:ext cx="2740040" cy="262528"/>
            <a:chOff x="519667" y="417626"/>
            <a:chExt cx="1897390" cy="379120"/>
          </a:xfrm>
        </p:grpSpPr>
        <p:sp>
          <p:nvSpPr>
            <p:cNvPr id="128" name="สี่เหลี่ยมผืนผ้า 127"/>
            <p:cNvSpPr/>
            <p:nvPr/>
          </p:nvSpPr>
          <p:spPr>
            <a:xfrm>
              <a:off x="519667" y="417626"/>
              <a:ext cx="1897390" cy="3791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9" name="สี่เหลี่ยมผืนผ้า 128"/>
            <p:cNvSpPr/>
            <p:nvPr/>
          </p:nvSpPr>
          <p:spPr>
            <a:xfrm>
              <a:off x="519667" y="417626"/>
              <a:ext cx="1897390" cy="379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เบิกจ่าย    </a:t>
              </a:r>
              <a:r>
                <a:rPr lang="th-TH" sz="2200" b="1" kern="12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126.730</a:t>
              </a:r>
              <a:endParaRPr lang="th-TH" sz="2200" b="1" kern="12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30" name="กลุ่ม 129"/>
          <p:cNvGrpSpPr/>
          <p:nvPr/>
        </p:nvGrpSpPr>
        <p:grpSpPr>
          <a:xfrm>
            <a:off x="8156560" y="5715794"/>
            <a:ext cx="2740040" cy="262528"/>
            <a:chOff x="519667" y="815703"/>
            <a:chExt cx="1897390" cy="379120"/>
          </a:xfrm>
        </p:grpSpPr>
        <p:sp>
          <p:nvSpPr>
            <p:cNvPr id="131" name="สี่เหลี่ยมผืนผ้า 130"/>
            <p:cNvSpPr/>
            <p:nvPr/>
          </p:nvSpPr>
          <p:spPr>
            <a:xfrm>
              <a:off x="519667" y="815703"/>
              <a:ext cx="1897390" cy="37912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2" name="สี่เหลี่ยมผืนผ้า 131"/>
            <p:cNvSpPr/>
            <p:nvPr/>
          </p:nvSpPr>
          <p:spPr>
            <a:xfrm>
              <a:off x="519667" y="815703"/>
              <a:ext cx="1897390" cy="3791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ร้อยละ       </a:t>
              </a:r>
              <a:r>
                <a:rPr lang="th-TH" sz="2200" b="1" kern="1200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68.58</a:t>
              </a:r>
            </a:p>
          </p:txBody>
        </p:sp>
      </p:grpSp>
      <p:pic>
        <p:nvPicPr>
          <p:cNvPr id="133" name="Picture 6" descr="ผลการค้นหารูปภาพสำหรับ ไทยยุค 4.0"/>
          <p:cNvPicPr>
            <a:picLocks noChangeAspect="1" noChangeArrowheads="1"/>
          </p:cNvPicPr>
          <p:nvPr/>
        </p:nvPicPr>
        <p:blipFill rotWithShape="1">
          <a:blip r:embed="rId2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122292" y="5084571"/>
            <a:ext cx="1731995" cy="1408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" name="สี่เหลี่ยมผืนผ้า 31"/>
          <p:cNvSpPr>
            <a:spLocks noChangeArrowheads="1"/>
          </p:cNvSpPr>
          <p:nvPr/>
        </p:nvSpPr>
        <p:spPr bwMode="auto">
          <a:xfrm>
            <a:off x="4515272" y="4808972"/>
            <a:ext cx="1073039" cy="516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ArchUp">
              <a:avLst>
                <a:gd name="adj" fmla="val 10551954"/>
              </a:avLst>
            </a:prstTxWarp>
            <a:spAutoFit/>
          </a:bodyPr>
          <a:lstStyle/>
          <a:p>
            <a:pPr algn="ctr" defTabSz="633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th-TH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LilyUPC" panose="020B0604020202020204" pitchFamily="34" charset="-34"/>
              </a:rPr>
              <a:t>Angthong</a:t>
            </a:r>
            <a:r>
              <a:rPr lang="en-US" altLang="th-TH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cs typeface="LilyUPC" panose="020B0604020202020204" pitchFamily="34" charset="-34"/>
              </a:rPr>
              <a:t> 4.0</a:t>
            </a:r>
            <a:endParaRPr lang="th-TH" altLang="th-TH" sz="2000" dirty="0">
              <a:latin typeface="Constantia" pitchFamily="18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6255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ChangeArrowheads="1"/>
          </p:cNvSpPr>
          <p:nvPr/>
        </p:nvSpPr>
        <p:spPr bwMode="gray">
          <a:xfrm>
            <a:off x="99801" y="275370"/>
            <a:ext cx="5406493" cy="536699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12700" algn="ctr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95802" tIns="47901" rIns="95802" bIns="47901" anchor="ctr"/>
          <a:lstStyle/>
          <a:p>
            <a:endParaRPr lang="th-TH"/>
          </a:p>
        </p:txBody>
      </p:sp>
      <p:sp>
        <p:nvSpPr>
          <p:cNvPr id="77833" name="AutoShape 9"/>
          <p:cNvSpPr>
            <a:spLocks noChangeArrowheads="1"/>
          </p:cNvSpPr>
          <p:nvPr/>
        </p:nvSpPr>
        <p:spPr bwMode="gray">
          <a:xfrm>
            <a:off x="120440" y="284896"/>
            <a:ext cx="5365164" cy="154024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ED4CB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802" tIns="47901" rIns="95802" bIns="47901" anchor="ctr"/>
          <a:lstStyle/>
          <a:p>
            <a:endParaRPr lang="th-TH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white">
          <a:xfrm>
            <a:off x="52852" y="330611"/>
            <a:ext cx="5357348" cy="527625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5802" tIns="47901" rIns="95802" bIns="47901">
            <a:spAutoFit/>
          </a:bodyPr>
          <a:lstStyle/>
          <a:p>
            <a:pPr algn="ctr" eaLnBrk="0" hangingPunct="0"/>
            <a:r>
              <a:rPr lang="th-TH" b="1" dirty="0" smtClean="0">
                <a:solidFill>
                  <a:srgbClr val="FFFFFF"/>
                </a:solidFill>
                <a:latin typeface="Angsana New" pitchFamily="18" charset="-34"/>
                <a:cs typeface="Angsana New" pitchFamily="18" charset="-34"/>
              </a:rPr>
              <a:t>ตารางเปรียบเทียบผลการเบิกจ่าย ปี 2559 กับ ปี 2560</a:t>
            </a:r>
            <a:endParaRPr lang="en-US" b="1" dirty="0">
              <a:solidFill>
                <a:srgbClr val="FFFFFF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2" name="แผนภูมิ 1"/>
          <p:cNvGraphicFramePr/>
          <p:nvPr>
            <p:extLst>
              <p:ext uri="{D42A27DB-BD31-4B8C-83A1-F6EECF244321}">
                <p14:modId xmlns:p14="http://schemas.microsoft.com/office/powerpoint/2010/main" val="2485084036"/>
              </p:ext>
            </p:extLst>
          </p:nvPr>
        </p:nvGraphicFramePr>
        <p:xfrm>
          <a:off x="132136" y="2372858"/>
          <a:ext cx="4077951" cy="4159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ลูกศรขึ้น 2"/>
          <p:cNvSpPr/>
          <p:nvPr/>
        </p:nvSpPr>
        <p:spPr>
          <a:xfrm>
            <a:off x="1048395" y="2694773"/>
            <a:ext cx="99802" cy="301606"/>
          </a:xfrm>
          <a:prstGeom prst="upArrow">
            <a:avLst/>
          </a:prstGeom>
          <a:solidFill>
            <a:srgbClr val="C0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ลูกศรขึ้น 11"/>
          <p:cNvSpPr/>
          <p:nvPr/>
        </p:nvSpPr>
        <p:spPr>
          <a:xfrm>
            <a:off x="2312129" y="2667794"/>
            <a:ext cx="99802" cy="301606"/>
          </a:xfrm>
          <a:prstGeom prst="upArrow">
            <a:avLst/>
          </a:prstGeom>
          <a:solidFill>
            <a:srgbClr val="C0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7" name="กลุ่ม 6"/>
          <p:cNvGrpSpPr/>
          <p:nvPr/>
        </p:nvGrpSpPr>
        <p:grpSpPr>
          <a:xfrm>
            <a:off x="4464747" y="991394"/>
            <a:ext cx="1064738" cy="461665"/>
            <a:chOff x="4114801" y="2323450"/>
            <a:chExt cx="1064738" cy="461665"/>
          </a:xfrm>
        </p:grpSpPr>
        <p:sp>
          <p:nvSpPr>
            <p:cNvPr id="4" name="รูปห้าเหลี่ยม 3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จัดสรร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862483"/>
              </p:ext>
            </p:extLst>
          </p:nvPr>
        </p:nvGraphicFramePr>
        <p:xfrm>
          <a:off x="5638800" y="297331"/>
          <a:ext cx="3505200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/>
                <a:gridCol w="1752600"/>
              </a:tblGrid>
              <a:tr h="223477"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ภาพรวม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477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2559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3477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3,379.945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2,0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91.498</a:t>
                      </a:r>
                      <a:endParaRPr lang="th-TH" sz="20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2,039.833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1,548.037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60.35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sng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74.02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30" name="กลุ่ม 29"/>
          <p:cNvGrpSpPr/>
          <p:nvPr/>
        </p:nvGrpSpPr>
        <p:grpSpPr>
          <a:xfrm>
            <a:off x="4441556" y="1374626"/>
            <a:ext cx="1064738" cy="461665"/>
            <a:chOff x="4114801" y="2323450"/>
            <a:chExt cx="1064738" cy="461665"/>
          </a:xfrm>
        </p:grpSpPr>
        <p:sp>
          <p:nvSpPr>
            <p:cNvPr id="31" name="รูปห้าเหลี่ยม 30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FFCC99"/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เบิกจ่าย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33" name="กลุ่ม 32"/>
          <p:cNvGrpSpPr/>
          <p:nvPr/>
        </p:nvGrpSpPr>
        <p:grpSpPr>
          <a:xfrm>
            <a:off x="4463225" y="1819820"/>
            <a:ext cx="1064738" cy="461665"/>
            <a:chOff x="4114801" y="2323450"/>
            <a:chExt cx="1064738" cy="461665"/>
          </a:xfrm>
        </p:grpSpPr>
        <p:sp>
          <p:nvSpPr>
            <p:cNvPr id="34" name="รูปห้าเหลี่ยม 33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ร้อยละ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aphicFrame>
        <p:nvGraphicFramePr>
          <p:cNvPr id="39" name="ตาราง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77263"/>
              </p:ext>
            </p:extLst>
          </p:nvPr>
        </p:nvGraphicFramePr>
        <p:xfrm>
          <a:off x="5638800" y="2430931"/>
          <a:ext cx="3505200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/>
                <a:gridCol w="1752600"/>
              </a:tblGrid>
              <a:tr h="223477"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ลงทุน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477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2559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3477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1,389.754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1,097.539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823.590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832.888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59.39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sng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75.89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ตาราง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848856"/>
              </p:ext>
            </p:extLst>
          </p:nvPr>
        </p:nvGraphicFramePr>
        <p:xfrm>
          <a:off x="5638800" y="4572794"/>
          <a:ext cx="3505200" cy="198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2600"/>
                <a:gridCol w="1752600"/>
              </a:tblGrid>
              <a:tr h="223477">
                <a:tc gridSpan="2"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ประจำ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223477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2559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2560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3477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1,993.192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993.959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1,216.243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715.149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30926"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61.02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580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sng" dirty="0" smtClean="0">
                          <a:solidFill>
                            <a:schemeClr val="tx1"/>
                          </a:solidFill>
                          <a:latin typeface="Angsana New" pitchFamily="18" charset="-34"/>
                          <a:cs typeface="Angsana New" pitchFamily="18" charset="-34"/>
                        </a:rPr>
                        <a:t>71.95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41" name="กลุ่ม 40"/>
          <p:cNvGrpSpPr/>
          <p:nvPr/>
        </p:nvGrpSpPr>
        <p:grpSpPr>
          <a:xfrm>
            <a:off x="4475351" y="3131146"/>
            <a:ext cx="1064738" cy="461665"/>
            <a:chOff x="4114801" y="2323450"/>
            <a:chExt cx="1064738" cy="461665"/>
          </a:xfrm>
        </p:grpSpPr>
        <p:sp>
          <p:nvSpPr>
            <p:cNvPr id="42" name="รูปห้าเหลี่ยม 41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จัดสรร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44" name="กลุ่ม 43"/>
          <p:cNvGrpSpPr/>
          <p:nvPr/>
        </p:nvGrpSpPr>
        <p:grpSpPr>
          <a:xfrm>
            <a:off x="4452160" y="3514378"/>
            <a:ext cx="1064738" cy="461665"/>
            <a:chOff x="4114801" y="2323450"/>
            <a:chExt cx="1064738" cy="461665"/>
          </a:xfrm>
        </p:grpSpPr>
        <p:sp>
          <p:nvSpPr>
            <p:cNvPr id="45" name="รูปห้าเหลี่ยม 44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FFCC99"/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เบิกจ่าย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47" name="กลุ่ม 46"/>
          <p:cNvGrpSpPr/>
          <p:nvPr/>
        </p:nvGrpSpPr>
        <p:grpSpPr>
          <a:xfrm>
            <a:off x="4473829" y="3959572"/>
            <a:ext cx="1064738" cy="461665"/>
            <a:chOff x="4114801" y="2323450"/>
            <a:chExt cx="1064738" cy="461665"/>
          </a:xfrm>
        </p:grpSpPr>
        <p:sp>
          <p:nvSpPr>
            <p:cNvPr id="48" name="รูปห้าเหลี่ยม 47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ร้อยละ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50" name="กลุ่ม 49"/>
          <p:cNvGrpSpPr/>
          <p:nvPr/>
        </p:nvGrpSpPr>
        <p:grpSpPr>
          <a:xfrm>
            <a:off x="4444057" y="5263903"/>
            <a:ext cx="1064738" cy="461665"/>
            <a:chOff x="4114801" y="2323450"/>
            <a:chExt cx="1064738" cy="461665"/>
          </a:xfrm>
        </p:grpSpPr>
        <p:sp>
          <p:nvSpPr>
            <p:cNvPr id="51" name="รูปห้าเหลี่ยม 50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จัดสรร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53" name="กลุ่ม 52"/>
          <p:cNvGrpSpPr/>
          <p:nvPr/>
        </p:nvGrpSpPr>
        <p:grpSpPr>
          <a:xfrm>
            <a:off x="4420866" y="5647135"/>
            <a:ext cx="1064738" cy="461665"/>
            <a:chOff x="4114801" y="2323450"/>
            <a:chExt cx="1064738" cy="461665"/>
          </a:xfrm>
        </p:grpSpPr>
        <p:sp>
          <p:nvSpPr>
            <p:cNvPr id="54" name="รูปห้าเหลี่ยม 53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FFCC99"/>
            </a:solidFill>
            <a:ln>
              <a:solidFill>
                <a:srgbClr val="FFCC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เบิกจ่าย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56" name="กลุ่ม 55"/>
          <p:cNvGrpSpPr/>
          <p:nvPr/>
        </p:nvGrpSpPr>
        <p:grpSpPr>
          <a:xfrm>
            <a:off x="4442535" y="6092329"/>
            <a:ext cx="1064738" cy="461665"/>
            <a:chOff x="4114801" y="2323450"/>
            <a:chExt cx="1064738" cy="461665"/>
          </a:xfrm>
        </p:grpSpPr>
        <p:sp>
          <p:nvSpPr>
            <p:cNvPr id="57" name="รูปห้าเหลี่ยม 56"/>
            <p:cNvSpPr/>
            <p:nvPr/>
          </p:nvSpPr>
          <p:spPr>
            <a:xfrm>
              <a:off x="4114801" y="2396673"/>
              <a:ext cx="1064738" cy="315221"/>
            </a:xfrm>
            <a:prstGeom prst="homePlat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58139" y="2323450"/>
              <a:ext cx="102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2400" b="1" dirty="0" smtClean="0">
                  <a:latin typeface="Angsana New" pitchFamily="18" charset="-34"/>
                  <a:cs typeface="Angsana New" pitchFamily="18" charset="-34"/>
                </a:rPr>
                <a:t>ร้อยละ</a:t>
              </a:r>
              <a:endParaRPr lang="th-TH" sz="2400" b="1" dirty="0">
                <a:latin typeface="Angsana New" pitchFamily="18" charset="-34"/>
                <a:cs typeface="Angsana New" pitchFamily="18" charset="-34"/>
              </a:endParaRPr>
            </a:p>
          </p:txBody>
        </p:sp>
      </p:grpSp>
      <p:sp>
        <p:nvSpPr>
          <p:cNvPr id="59" name="ลูกศรขึ้น 58"/>
          <p:cNvSpPr/>
          <p:nvPr/>
        </p:nvSpPr>
        <p:spPr>
          <a:xfrm>
            <a:off x="3581400" y="2678737"/>
            <a:ext cx="99802" cy="301606"/>
          </a:xfrm>
          <a:prstGeom prst="upArrow">
            <a:avLst/>
          </a:prstGeom>
          <a:solidFill>
            <a:srgbClr val="C00000"/>
          </a:solidFill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0" name="สี่เหลี่ยมผืนผ้า 31"/>
          <p:cNvSpPr>
            <a:spLocks noChangeArrowheads="1"/>
          </p:cNvSpPr>
          <p:nvPr/>
        </p:nvSpPr>
        <p:spPr bwMode="auto">
          <a:xfrm>
            <a:off x="-908581" y="849427"/>
            <a:ext cx="6315503" cy="6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3305" tIns="31652" rIns="63305" bIns="31652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6330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SN Cologne" panose="00000400000000000000" pitchFamily="2" charset="-34"/>
                <a:cs typeface="LilyUPC" panose="020B0604020202020204" pitchFamily="34" charset="-34"/>
              </a:rPr>
              <a:t>ณ 26 พฤษภาคม 60</a:t>
            </a:r>
            <a:endParaRPr lang="th-TH" altLang="th-TH" sz="4000" dirty="0">
              <a:latin typeface="Arial" panose="020B0604020202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119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91301" y="2591594"/>
            <a:ext cx="7138299" cy="1281186"/>
          </a:xfrm>
        </p:spPr>
        <p:txBody>
          <a:bodyPr>
            <a:noAutofit/>
          </a:bodyPr>
          <a:lstStyle/>
          <a:p>
            <a:r>
              <a:rPr lang="th-TH" sz="9600" dirty="0" smtClean="0">
                <a:latin typeface="Angsana New" pitchFamily="18" charset="-34"/>
                <a:cs typeface="Angsana New" pitchFamily="18" charset="-34"/>
              </a:rPr>
              <a:t>จบการนำเสนอ</a:t>
            </a:r>
            <a:endParaRPr lang="th-TH" sz="9600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4" name="ตัวแทนเนื้อหา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794052" y="972044"/>
            <a:ext cx="4015012" cy="5353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64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กำหนดเอง 5">
      <a:dk1>
        <a:sysClr val="windowText" lastClr="000000"/>
      </a:dk1>
      <a:lt1>
        <a:sysClr val="window" lastClr="FFFFFF"/>
      </a:lt1>
      <a:dk2>
        <a:srgbClr val="1F497D"/>
      </a:dk2>
      <a:lt2>
        <a:srgbClr val="DBEEF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5328</TotalTime>
  <Words>178</Words>
  <Application>Microsoft Office PowerPoint</Application>
  <PresentationFormat>กำหนดเอง</PresentationFormat>
  <Paragraphs>73</Paragraphs>
  <Slides>4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</vt:i4>
      </vt:variant>
    </vt:vector>
  </HeadingPairs>
  <TitlesOfParts>
    <vt:vector size="5" baseType="lpstr">
      <vt:lpstr>Executive</vt:lpstr>
      <vt:lpstr>ประชุมหัวหน้าส่วนราชการ ครั้งที่ 5/2560 ในวันที่  30 พฤษภาคม 2560</vt:lpstr>
      <vt:lpstr>งานนำเสนอ PowerPoint</vt:lpstr>
      <vt:lpstr>งานนำเสนอ PowerPoint</vt:lpstr>
      <vt:lpstr>จบการนำเสนอ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การประชุมคณะกรรมการดูแลการเผยแพร่ข้อมูลอิเล็กทรอนิกส์</dc:title>
  <dc:creator>BOT</dc:creator>
  <cp:lastModifiedBy>jass</cp:lastModifiedBy>
  <cp:revision>351</cp:revision>
  <cp:lastPrinted>2017-04-26T08:15:23Z</cp:lastPrinted>
  <dcterms:created xsi:type="dcterms:W3CDTF">2016-02-02T10:43:37Z</dcterms:created>
  <dcterms:modified xsi:type="dcterms:W3CDTF">2017-05-29T10:01:12Z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2016-02-02T00:00:00Z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2016-02-02T00:00:00Z</vt:filetime>
  </property>
</Properties>
</file>