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6858000" cy="9144000" type="screen4x3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FFFF99"/>
    <a:srgbClr val="00FFFF"/>
    <a:srgbClr val="00FF99"/>
    <a:srgbClr val="CC6600"/>
    <a:srgbClr val="FF99FF"/>
    <a:srgbClr val="F36C19"/>
    <a:srgbClr val="FF66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ลักษณะสีปานกลาง 1 - เน้น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ลักษณะสีอ่อน 3 - เน้น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ลักษณะสีอ่อน 1 - เน้น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ลักษณะสีอ่อน 3 - เน้น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4C1A8A3-306A-4EB7-A6B1-4F7E0EB9C5D6}" styleName="ลักษณะสีปานกลาง 3 - เน้น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ลักษณะสีอ่อน 2 - เน้น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ลักษณะสีอ่อน 3 - เน้น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ลักษณะสีปานกลาง 4 - เน้น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9295" autoAdjust="0"/>
  </p:normalViewPr>
  <p:slideViewPr>
    <p:cSldViewPr>
      <p:cViewPr>
        <p:scale>
          <a:sx n="90" d="100"/>
          <a:sy n="90" d="100"/>
        </p:scale>
        <p:origin x="-1464" y="80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CB572-94E5-4F14-BF3F-A63B287E6228}" type="datetimeFigureOut">
              <a:rPr lang="th-TH" smtClean="0"/>
              <a:pPr/>
              <a:t>27/06/61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9626D-D6C0-46D1-9F52-E24CE4B2583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1710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9626D-D6C0-46D1-9F52-E24CE4B2583C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4945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D7B8-B792-4345-9D1B-ED1B40BFA42D}" type="datetimeFigureOut">
              <a:rPr lang="th-TH" smtClean="0"/>
              <a:pPr/>
              <a:t>27/06/61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90C2-3E31-4324-805E-023646FDF50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D7B8-B792-4345-9D1B-ED1B40BFA42D}" type="datetimeFigureOut">
              <a:rPr lang="th-TH" smtClean="0"/>
              <a:pPr/>
              <a:t>27/06/61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90C2-3E31-4324-805E-023646FDF50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D7B8-B792-4345-9D1B-ED1B40BFA42D}" type="datetimeFigureOut">
              <a:rPr lang="th-TH" smtClean="0"/>
              <a:pPr/>
              <a:t>27/06/61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90C2-3E31-4324-805E-023646FDF50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D7B8-B792-4345-9D1B-ED1B40BFA42D}" type="datetimeFigureOut">
              <a:rPr lang="th-TH" smtClean="0"/>
              <a:pPr/>
              <a:t>27/06/61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90C2-3E31-4324-805E-023646FDF50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D7B8-B792-4345-9D1B-ED1B40BFA42D}" type="datetimeFigureOut">
              <a:rPr lang="th-TH" smtClean="0"/>
              <a:pPr/>
              <a:t>27/06/61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90C2-3E31-4324-805E-023646FDF50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D7B8-B792-4345-9D1B-ED1B40BFA42D}" type="datetimeFigureOut">
              <a:rPr lang="th-TH" smtClean="0"/>
              <a:pPr/>
              <a:t>27/06/61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90C2-3E31-4324-805E-023646FDF50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D7B8-B792-4345-9D1B-ED1B40BFA42D}" type="datetimeFigureOut">
              <a:rPr lang="th-TH" smtClean="0"/>
              <a:pPr/>
              <a:t>27/06/61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90C2-3E31-4324-805E-023646FDF50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D7B8-B792-4345-9D1B-ED1B40BFA42D}" type="datetimeFigureOut">
              <a:rPr lang="th-TH" smtClean="0"/>
              <a:pPr/>
              <a:t>27/06/61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90C2-3E31-4324-805E-023646FDF50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D7B8-B792-4345-9D1B-ED1B40BFA42D}" type="datetimeFigureOut">
              <a:rPr lang="th-TH" smtClean="0"/>
              <a:pPr/>
              <a:t>27/06/61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90C2-3E31-4324-805E-023646FDF50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D7B8-B792-4345-9D1B-ED1B40BFA42D}" type="datetimeFigureOut">
              <a:rPr lang="th-TH" smtClean="0"/>
              <a:pPr/>
              <a:t>27/06/61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90C2-3E31-4324-805E-023646FDF50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D7B8-B792-4345-9D1B-ED1B40BFA42D}" type="datetimeFigureOut">
              <a:rPr lang="th-TH" smtClean="0"/>
              <a:pPr/>
              <a:t>27/06/61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90C2-3E31-4324-805E-023646FDF50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2D7B8-B792-4345-9D1B-ED1B40BFA42D}" type="datetimeFigureOut">
              <a:rPr lang="th-TH" smtClean="0"/>
              <a:pPr/>
              <a:t>27/06/61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890C2-3E31-4324-805E-023646FDF50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jpeg"/><Relationship Id="rId18" Type="http://schemas.openxmlformats.org/officeDocument/2006/relationships/image" Target="../media/image13.jpeg"/><Relationship Id="rId3" Type="http://schemas.openxmlformats.org/officeDocument/2006/relationships/hyperlink" Target="https://www.facebook.com/media/set/?set=a.1045491945594035.1073742475.100003997185244&amp;type=3" TargetMode="External"/><Relationship Id="rId7" Type="http://schemas.microsoft.com/office/2007/relationships/hdphoto" Target="NULL"/><Relationship Id="rId12" Type="http://schemas.openxmlformats.org/officeDocument/2006/relationships/image" Target="../media/image7.jpeg"/><Relationship Id="rId17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6.jpeg"/><Relationship Id="rId5" Type="http://schemas.openxmlformats.org/officeDocument/2006/relationships/image" Target="../media/image1.jpeg"/><Relationship Id="rId15" Type="http://schemas.openxmlformats.org/officeDocument/2006/relationships/image" Target="../media/image10.jpeg"/><Relationship Id="rId10" Type="http://schemas.openxmlformats.org/officeDocument/2006/relationships/image" Target="../media/image5.jpeg"/><Relationship Id="rId4" Type="http://schemas.openxmlformats.org/officeDocument/2006/relationships/hyperlink" Target="https://www.facebook.com/Startup-Club-%E0%B8%A7%E0%B8%B4%E0%B8%97%E0%B8%A2%E0%B8%B2%E0%B8%A5%E0%B8%B1%E0%B8%A2%E0%B9%80%E0%B8%97%E0%B8%84%E0%B8%99%E0%B8%B4%E0%B8%84%E0%B8%AD%E0%B9%88%E0%B8%B2%E0%B8%87%E0%B8%97%E0%B8%AD%E0%B8%87-%E0%B8%88%E0%B8%B1%E0%B8%87%E0%B8%AB%E0%B8%A7%E0%B8%B1%E0%B8%94%E0%B8%AD%E0%B9%88%E0%B8%B2%E0%B8%87%E0%B8%97%E0%B8%AD%E0%B8%87-300054210495270/?hc_ref=ARSA67Bymq3YjogxDvmqh7RkOHP1Za2gW7UgSGR5GQL8qZxNfioJkww79_Hpan9I2x4&amp;fref=nf" TargetMode="External"/><Relationship Id="rId9" Type="http://schemas.openxmlformats.org/officeDocument/2006/relationships/image" Target="../media/image4.jpeg"/><Relationship Id="rId1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357158"/>
            <a:ext cx="6858000" cy="6429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-24" y="142844"/>
            <a:ext cx="4071966" cy="428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438" y="71406"/>
            <a:ext cx="4714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2005_iannnnnGMO" pitchFamily="2" charset="0"/>
                <a:cs typeface="+mj-cs"/>
              </a:rPr>
              <a:t>จุลสาร </a:t>
            </a:r>
            <a:r>
              <a:rPr lang="th-TH" sz="3000" b="1" dirty="0" smtClean="0">
                <a:latin typeface="2005_iannnnnGMO" pitchFamily="2" charset="0"/>
                <a:cs typeface="+mj-cs"/>
              </a:rPr>
              <a:t>ประจำเดือนมิถุนายน 2561</a:t>
            </a:r>
            <a:endParaRPr lang="th-TH" sz="3000" b="1" dirty="0">
              <a:latin typeface="2005_iannnnnGMO" pitchFamily="2" charset="0"/>
              <a:cs typeface="+mj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00396" y="455985"/>
            <a:ext cx="52863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400" dirty="0" smtClean="0">
                <a:latin typeface="2005_iannnnnGMO" pitchFamily="2" charset="0"/>
                <a:cs typeface="2005_iannnnnGMO" pitchFamily="2" charset="0"/>
              </a:rPr>
              <a:t>สำนักงานคลังจังหวัดอ่างทอง</a:t>
            </a:r>
            <a:endParaRPr lang="th-TH" sz="3400" dirty="0">
              <a:latin typeface="2005_iannnnnGMO" pitchFamily="2" charset="0"/>
              <a:cs typeface="2005_iannnnnGMO" pitchFamily="2" charset="0"/>
            </a:endParaRPr>
          </a:p>
        </p:txBody>
      </p:sp>
      <p:sp>
        <p:nvSpPr>
          <p:cNvPr id="26" name="สี่เหลี่ยมมุมมน 25"/>
          <p:cNvSpPr/>
          <p:nvPr/>
        </p:nvSpPr>
        <p:spPr>
          <a:xfrm>
            <a:off x="71438" y="1357290"/>
            <a:ext cx="6715148" cy="2071702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>
            <a:solidFill>
              <a:srgbClr val="CCCC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cs typeface="+mj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414" y="1928794"/>
            <a:ext cx="68130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 smtClean="0">
                <a:latin typeface="2005_iannnnnGMO" pitchFamily="2" charset="0"/>
                <a:cs typeface="+mj-cs"/>
              </a:rPr>
              <a:t>          วันอังคารที่ 12 มิถุนายน 2561 สำนักงานคลังจังหวัดอ่างทอง  จัดประชุมเร่งรัดติดตามการใช้จ่ายเงินงบประมาณ </a:t>
            </a:r>
          </a:p>
          <a:p>
            <a:r>
              <a:rPr lang="th-TH" sz="1600" dirty="0" smtClean="0">
                <a:latin typeface="2005_iannnnnGMO" pitchFamily="2" charset="0"/>
                <a:cs typeface="+mj-cs"/>
              </a:rPr>
              <a:t>ประจำปีงบประมาณ พ.ศ.2561  ครั้งที่ 5/2561  โดยมีนาย</a:t>
            </a:r>
            <a:r>
              <a:rPr lang="th-TH" sz="1600" dirty="0" err="1" smtClean="0">
                <a:latin typeface="2005_iannnnnGMO" pitchFamily="2" charset="0"/>
                <a:cs typeface="+mj-cs"/>
              </a:rPr>
              <a:t>วีร์รวุทธ์</a:t>
            </a:r>
            <a:r>
              <a:rPr lang="th-TH" sz="1600" dirty="0" smtClean="0">
                <a:latin typeface="2005_iannnnnGMO" pitchFamily="2" charset="0"/>
                <a:cs typeface="+mj-cs"/>
              </a:rPr>
              <a:t> ปุตระเศรณี ผู้ว่าราชการจังหวัดอ่างทอง  เป็นประธาน</a:t>
            </a:r>
          </a:p>
          <a:p>
            <a:r>
              <a:rPr lang="th-TH" sz="1600" dirty="0" smtClean="0">
                <a:latin typeface="2005_iannnnnGMO" pitchFamily="2" charset="0"/>
                <a:cs typeface="+mj-cs"/>
              </a:rPr>
              <a:t>เปิดการประชุม ณ ห้องประชุมวิเศษชัยชาญ ชั้น 2 ศาลากลางจังหวัดอ่างทอง (หลังใหม่)</a:t>
            </a:r>
            <a:endParaRPr lang="th-TH" sz="1600" dirty="0">
              <a:latin typeface="2005_iannnnnGMO" pitchFamily="2" charset="0"/>
              <a:cs typeface="+mj-cs"/>
            </a:endParaRPr>
          </a:p>
        </p:txBody>
      </p:sp>
      <p:sp>
        <p:nvSpPr>
          <p:cNvPr id="28" name="สี่เหลี่ยมผืนผ้า 27"/>
          <p:cNvSpPr/>
          <p:nvPr/>
        </p:nvSpPr>
        <p:spPr>
          <a:xfrm>
            <a:off x="571492" y="1571604"/>
            <a:ext cx="5500714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100" dirty="0" smtClean="0">
                <a:latin typeface="2005_iannnnnGMO" pitchFamily="2" charset="0"/>
                <a:cs typeface="+mj-cs"/>
              </a:rPr>
              <a:t> </a:t>
            </a:r>
            <a:r>
              <a:rPr lang="th-TH" sz="2100" b="1" u="sng" dirty="0" smtClean="0">
                <a:latin typeface="2005_iannnnnGMO" pitchFamily="2" charset="0"/>
                <a:cs typeface="+mj-cs"/>
                <a:hlinkClick r:id="rId3"/>
              </a:rPr>
              <a:t>ประชุมเร่งรัดติดตามการใช้จ่ายเงินงบประมาณ 2561</a:t>
            </a:r>
            <a:endParaRPr lang="th-TH" sz="2100" u="sng" dirty="0" smtClean="0">
              <a:latin typeface="2005_iannnnnGMO" pitchFamily="2" charset="0"/>
              <a:cs typeface="+mj-cs"/>
            </a:endParaRPr>
          </a:p>
          <a:p>
            <a:r>
              <a:rPr lang="th-TH" sz="2000" dirty="0" smtClean="0">
                <a:latin typeface="2005_iannnnnGMO" pitchFamily="2" charset="0"/>
                <a:cs typeface="+mj-cs"/>
              </a:rPr>
              <a:t/>
            </a:r>
            <a:br>
              <a:rPr lang="th-TH" sz="2000" dirty="0" smtClean="0">
                <a:latin typeface="2005_iannnnnGMO" pitchFamily="2" charset="0"/>
                <a:cs typeface="+mj-cs"/>
              </a:rPr>
            </a:br>
            <a:endParaRPr lang="th-TH" sz="2400" dirty="0">
              <a:latin typeface="2005_iannnnnGMO" pitchFamily="2" charset="0"/>
              <a:cs typeface="+mj-cs"/>
            </a:endParaRPr>
          </a:p>
        </p:txBody>
      </p:sp>
      <p:sp>
        <p:nvSpPr>
          <p:cNvPr id="36" name="สี่เหลี่ยมมุมมน 35"/>
          <p:cNvSpPr/>
          <p:nvPr/>
        </p:nvSpPr>
        <p:spPr>
          <a:xfrm>
            <a:off x="71414" y="3500430"/>
            <a:ext cx="6715148" cy="2071702"/>
          </a:xfrm>
          <a:prstGeom prst="roundRect">
            <a:avLst/>
          </a:prstGeom>
          <a:gradFill flip="none" rotWithShape="1">
            <a:gsLst>
              <a:gs pos="0">
                <a:srgbClr val="CC6600">
                  <a:tint val="66000"/>
                  <a:satMod val="160000"/>
                </a:srgbClr>
              </a:gs>
              <a:gs pos="50000">
                <a:srgbClr val="CC6600">
                  <a:tint val="44500"/>
                  <a:satMod val="160000"/>
                </a:srgbClr>
              </a:gs>
              <a:gs pos="100000">
                <a:srgbClr val="CC6600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 cmpd="sng">
            <a:solidFill>
              <a:srgbClr val="CCCC00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cs typeface="+mj-cs"/>
            </a:endParaRPr>
          </a:p>
        </p:txBody>
      </p:sp>
      <p:sp>
        <p:nvSpPr>
          <p:cNvPr id="38" name="สี่เหลี่ยมผืนผ้า 37"/>
          <p:cNvSpPr/>
          <p:nvPr/>
        </p:nvSpPr>
        <p:spPr>
          <a:xfrm>
            <a:off x="428604" y="4357686"/>
            <a:ext cx="71438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100" b="1" dirty="0">
                <a:latin typeface="2005_iannnnnGMO" pitchFamily="2" charset="0"/>
                <a:cs typeface="+mj-cs"/>
              </a:rPr>
              <a:t> </a:t>
            </a:r>
            <a:r>
              <a:rPr lang="th-TH" sz="2100" dirty="0" smtClean="0">
                <a:latin typeface="2005_iannnnnGMO" pitchFamily="2" charset="0"/>
                <a:cs typeface="+mj-cs"/>
              </a:rPr>
              <a:t>  </a:t>
            </a:r>
            <a:r>
              <a:rPr lang="en-US" sz="2100" b="1" dirty="0" smtClean="0">
                <a:latin typeface="2005_iannnnnGMO" pitchFamily="2" charset="0"/>
                <a:cs typeface="+mj-cs"/>
                <a:hlinkClick r:id="rId4"/>
              </a:rPr>
              <a:t>Startup Club </a:t>
            </a:r>
            <a:r>
              <a:rPr lang="th-TH" sz="2100" b="1" dirty="0" smtClean="0">
                <a:latin typeface="2005_iannnnnGMO" pitchFamily="2" charset="0"/>
                <a:cs typeface="+mj-cs"/>
                <a:hlinkClick r:id="rId4"/>
              </a:rPr>
              <a:t>วิทยาลัยเทคนิคอ่างทอง จังหวัดอ่างทอง</a:t>
            </a:r>
            <a:endParaRPr lang="th-TH" sz="2100" b="1" dirty="0">
              <a:latin typeface="2005_iannnnnGMO" pitchFamily="2" charset="0"/>
              <a:cs typeface="+mj-cs"/>
            </a:endParaRPr>
          </a:p>
        </p:txBody>
      </p:sp>
      <p:sp>
        <p:nvSpPr>
          <p:cNvPr id="39" name="สี่เหลี่ยมผืนผ้า 38"/>
          <p:cNvSpPr/>
          <p:nvPr/>
        </p:nvSpPr>
        <p:spPr>
          <a:xfrm>
            <a:off x="71414" y="4669697"/>
            <a:ext cx="67151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dirty="0" smtClean="0">
                <a:latin typeface="2005_iannnnnGMO" pitchFamily="2" charset="0"/>
                <a:cs typeface="+mj-cs"/>
              </a:rPr>
              <a:t>          วันอังคารที่ 12 มิถุนายน 2561 คณะผู้บริหารการคลังประจำจังหวัดอ่างทอง (</a:t>
            </a:r>
            <a:r>
              <a:rPr lang="th-TH" sz="1600" dirty="0" err="1" smtClean="0">
                <a:latin typeface="2005_iannnnnGMO" pitchFamily="2" charset="0"/>
                <a:cs typeface="+mj-cs"/>
              </a:rPr>
              <a:t>คบจ.</a:t>
            </a:r>
            <a:r>
              <a:rPr lang="th-TH" sz="1600" dirty="0" smtClean="0">
                <a:latin typeface="2005_iannnnnGMO" pitchFamily="2" charset="0"/>
                <a:cs typeface="+mj-cs"/>
              </a:rPr>
              <a:t>) นำโดย นางแก้วใจ คดีธรรม ผู้อำนวยการกลุ่มงานกำกับและบริหารการคลัง 1  พร้อมด้วยเจ้าหน้าที่สำนักงานคลังจังหวัดอ่างทอง  ลงพื้นที่จัดกิจกรรม</a:t>
            </a:r>
          </a:p>
          <a:p>
            <a:r>
              <a:rPr lang="th-TH" sz="1600" dirty="0" smtClean="0">
                <a:latin typeface="2005_iannnnnGMO" pitchFamily="2" charset="0"/>
                <a:cs typeface="+mj-cs"/>
              </a:rPr>
              <a:t>การรับสมัครสมาชิก </a:t>
            </a:r>
            <a:r>
              <a:rPr lang="en-US" sz="1800" dirty="0" smtClean="0">
                <a:latin typeface="2005_iannnnnGMO" pitchFamily="2" charset="0"/>
                <a:cs typeface="+mj-cs"/>
              </a:rPr>
              <a:t>Startup Club </a:t>
            </a:r>
            <a:r>
              <a:rPr lang="th-TH" sz="1600" dirty="0" smtClean="0">
                <a:latin typeface="2005_iannnnnGMO" pitchFamily="2" charset="0"/>
                <a:cs typeface="+mj-cs"/>
              </a:rPr>
              <a:t>ณ แผนกบัญชี อาคารบริหารธุรกิจ วิทยาลัยเทคนิคอ่างทอง</a:t>
            </a:r>
            <a:endParaRPr lang="th-TH" sz="1600" dirty="0">
              <a:latin typeface="2005_iannnnnGMO" pitchFamily="2" charset="0"/>
              <a:cs typeface="+mj-cs"/>
            </a:endParaRPr>
          </a:p>
        </p:txBody>
      </p:sp>
      <p:pic>
        <p:nvPicPr>
          <p:cNvPr id="23" name="รูปภาพ 22" descr="stock-vector-ribbon-red-certificate-gradient-ribbon-vector-illustration-banner-set-winner-sticker-flat-yellow-656065444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531" t="69539" r="17344" b="12039"/>
          <a:stretch>
            <a:fillRect/>
          </a:stretch>
        </p:blipFill>
        <p:spPr>
          <a:xfrm>
            <a:off x="214290" y="950353"/>
            <a:ext cx="3071810" cy="715843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285860" y="928662"/>
            <a:ext cx="1005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2005_iannnnnGMO" pitchFamily="2" charset="0"/>
                <a:cs typeface="+mj-cs"/>
              </a:rPr>
              <a:t>กิจกรรม</a:t>
            </a:r>
            <a:endParaRPr lang="th-TH" b="1" dirty="0">
              <a:latin typeface="2005_iannnnnGMO" pitchFamily="2" charset="0"/>
              <a:cs typeface="+mj-cs"/>
            </a:endParaRPr>
          </a:p>
        </p:txBody>
      </p:sp>
      <p:pic>
        <p:nvPicPr>
          <p:cNvPr id="30" name="รูปภาพ 29" descr="stock-vector-ribbon-red-certificate-gradient-ribbon-vector-illustration-banner-set-winner-sticker-flat-yellow-656065444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905" t="6227" r="17344" b="72496"/>
          <a:stretch>
            <a:fillRect/>
          </a:stretch>
        </p:blipFill>
        <p:spPr>
          <a:xfrm>
            <a:off x="3786190" y="5643570"/>
            <a:ext cx="3000372" cy="85725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 rot="21164155">
            <a:off x="4464607" y="5698986"/>
            <a:ext cx="1627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2005_iannnnnGMO" pitchFamily="2" charset="0"/>
                <a:cs typeface="+mj-cs"/>
              </a:rPr>
              <a:t>ประชาสัมพันธ์</a:t>
            </a:r>
            <a:endParaRPr lang="th-TH" b="1" dirty="0">
              <a:latin typeface="2005_iannnnnGMO" pitchFamily="2" charset="0"/>
              <a:cs typeface="+mj-cs"/>
            </a:endParaRPr>
          </a:p>
        </p:txBody>
      </p:sp>
      <p:pic>
        <p:nvPicPr>
          <p:cNvPr id="31" name="Picture 76"/>
          <p:cNvPicPr/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375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143380" y="6462736"/>
            <a:ext cx="2571768" cy="1609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2" name="ตาราง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069384"/>
              </p:ext>
            </p:extLst>
          </p:nvPr>
        </p:nvGraphicFramePr>
        <p:xfrm>
          <a:off x="71414" y="5700641"/>
          <a:ext cx="3714777" cy="230038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71504"/>
                <a:gridCol w="2474613"/>
                <a:gridCol w="668660"/>
              </a:tblGrid>
              <a:tr h="381003">
                <a:tc>
                  <a:txBody>
                    <a:bodyPr/>
                    <a:lstStyle/>
                    <a:p>
                      <a:r>
                        <a:rPr lang="th-TH" sz="1800" b="0" dirty="0" smtClean="0">
                          <a:latin typeface="2005_iannnnnGMO" pitchFamily="2" charset="0"/>
                          <a:cs typeface="+mj-cs"/>
                        </a:rPr>
                        <a:t>ลำดับ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2005_iannnnnGMO" pitchFamily="2" charset="0"/>
                        <a:cs typeface="+mj-cs"/>
                      </a:endParaRPr>
                    </a:p>
                  </a:txBody>
                  <a:tcPr marL="63835" marR="63835" marT="31918" marB="31918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latin typeface="2005_iannnnnGMO" pitchFamily="2" charset="0"/>
                          <a:cs typeface="+mj-cs"/>
                        </a:rPr>
                        <a:t>ชื่อหนังสือ</a:t>
                      </a:r>
                      <a:endParaRPr lang="th-TH" sz="1800" b="0" dirty="0">
                        <a:solidFill>
                          <a:schemeClr val="tx1"/>
                        </a:solidFill>
                        <a:latin typeface="2005_iannnnnGMO" pitchFamily="2" charset="0"/>
                        <a:cs typeface="+mj-cs"/>
                      </a:endParaRPr>
                    </a:p>
                  </a:txBody>
                  <a:tcPr marL="63835" marR="63835" marT="31918" marB="31918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0" dirty="0" smtClean="0">
                          <a:latin typeface="2005_iannnnnGMO" pitchFamily="2" charset="0"/>
                          <a:cs typeface="+mj-cs"/>
                        </a:rPr>
                        <a:t>ราคา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2005_iannnnnGMO" pitchFamily="2" charset="0"/>
                        <a:cs typeface="+mj-cs"/>
                      </a:endParaRPr>
                    </a:p>
                  </a:txBody>
                  <a:tcPr marL="63835" marR="63835" marT="31918" marB="31918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algn="ctr"/>
                      <a:r>
                        <a:rPr lang="th-TH" sz="2100" dirty="0" smtClean="0">
                          <a:latin typeface="2005_iannnnnGMO" pitchFamily="2" charset="0"/>
                          <a:cs typeface="+mj-cs"/>
                        </a:rPr>
                        <a:t>1</a:t>
                      </a:r>
                      <a:endParaRPr lang="th-TH" sz="2100" b="1" dirty="0">
                        <a:solidFill>
                          <a:schemeClr val="tx1"/>
                        </a:solidFill>
                        <a:latin typeface="2005_iannnnnGMO" pitchFamily="2" charset="0"/>
                        <a:cs typeface="+mj-cs"/>
                      </a:endParaRPr>
                    </a:p>
                  </a:txBody>
                  <a:tcPr marL="63835" marR="63835" marT="31918" marB="31918"/>
                </a:tc>
                <a:tc>
                  <a:txBody>
                    <a:bodyPr/>
                    <a:lstStyle/>
                    <a:p>
                      <a:r>
                        <a:rPr lang="th-TH" sz="1800" dirty="0" smtClean="0">
                          <a:latin typeface="2005_iannnnnGMO" pitchFamily="2" charset="0"/>
                          <a:cs typeface="+mj-cs"/>
                        </a:rPr>
                        <a:t>ประมวลกฎหมายและระเบียบการคลัง</a:t>
                      </a:r>
                      <a:endParaRPr lang="th-TH" sz="1800" b="0" dirty="0">
                        <a:solidFill>
                          <a:schemeClr val="tx1"/>
                        </a:solidFill>
                        <a:latin typeface="2005_iannnnnGMO" pitchFamily="2" charset="0"/>
                        <a:cs typeface="+mj-cs"/>
                      </a:endParaRPr>
                    </a:p>
                  </a:txBody>
                  <a:tcPr marL="63835" marR="63835" marT="31918" marB="319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2005_iannnnnGMO" pitchFamily="2" charset="0"/>
                          <a:cs typeface="+mj-cs"/>
                        </a:rPr>
                        <a:t>600.-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2005_iannnnnGMO" pitchFamily="2" charset="0"/>
                        <a:cs typeface="+mj-cs"/>
                      </a:endParaRPr>
                    </a:p>
                  </a:txBody>
                  <a:tcPr marL="63835" marR="63835" marT="31918" marB="31918"/>
                </a:tc>
              </a:tr>
              <a:tr h="381003">
                <a:tc>
                  <a:txBody>
                    <a:bodyPr/>
                    <a:lstStyle/>
                    <a:p>
                      <a:pPr algn="ctr"/>
                      <a:r>
                        <a:rPr lang="th-TH" sz="2100" dirty="0" smtClean="0">
                          <a:latin typeface="2005_iannnnnGMO" pitchFamily="2" charset="0"/>
                          <a:cs typeface="+mj-cs"/>
                        </a:rPr>
                        <a:t>2</a:t>
                      </a:r>
                      <a:endParaRPr lang="th-TH" sz="2100" b="1" dirty="0">
                        <a:solidFill>
                          <a:schemeClr val="tx1"/>
                        </a:solidFill>
                        <a:latin typeface="2005_iannnnnGMO" pitchFamily="2" charset="0"/>
                        <a:cs typeface="+mj-cs"/>
                      </a:endParaRPr>
                    </a:p>
                  </a:txBody>
                  <a:tcPr marL="63835" marR="63835" marT="31918" marB="31918"/>
                </a:tc>
                <a:tc>
                  <a:txBody>
                    <a:bodyPr/>
                    <a:lstStyle/>
                    <a:p>
                      <a:r>
                        <a:rPr lang="th-TH" sz="1800" dirty="0" smtClean="0">
                          <a:latin typeface="2005_iannnnnGMO" pitchFamily="2" charset="0"/>
                          <a:cs typeface="+mj-cs"/>
                        </a:rPr>
                        <a:t>รวมหนังสือราคากลางงานก่อสร้าง</a:t>
                      </a:r>
                      <a:endParaRPr lang="th-TH" sz="1800" b="0" dirty="0">
                        <a:solidFill>
                          <a:schemeClr val="tx1"/>
                        </a:solidFill>
                        <a:latin typeface="2005_iannnnnGMO" pitchFamily="2" charset="0"/>
                        <a:cs typeface="+mj-cs"/>
                      </a:endParaRPr>
                    </a:p>
                  </a:txBody>
                  <a:tcPr marL="63835" marR="63835" marT="31918" marB="319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2005_iannnnnGMO" pitchFamily="2" charset="0"/>
                          <a:cs typeface="+mj-cs"/>
                        </a:rPr>
                        <a:t>400.-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2005_iannnnnGMO" pitchFamily="2" charset="0"/>
                        <a:cs typeface="+mj-cs"/>
                      </a:endParaRPr>
                    </a:p>
                  </a:txBody>
                  <a:tcPr marL="63835" marR="63835" marT="31918" marB="31918"/>
                </a:tc>
              </a:tr>
              <a:tr h="381003">
                <a:tc>
                  <a:txBody>
                    <a:bodyPr/>
                    <a:lstStyle/>
                    <a:p>
                      <a:pPr algn="ctr"/>
                      <a:r>
                        <a:rPr lang="th-TH" sz="2100" dirty="0" smtClean="0">
                          <a:latin typeface="2005_iannnnnGMO" pitchFamily="2" charset="0"/>
                          <a:cs typeface="+mj-cs"/>
                        </a:rPr>
                        <a:t>3</a:t>
                      </a:r>
                      <a:endParaRPr lang="th-TH" sz="2100" b="1" dirty="0">
                        <a:solidFill>
                          <a:schemeClr val="tx1"/>
                        </a:solidFill>
                        <a:latin typeface="2005_iannnnnGMO" pitchFamily="2" charset="0"/>
                        <a:cs typeface="+mj-cs"/>
                      </a:endParaRPr>
                    </a:p>
                  </a:txBody>
                  <a:tcPr marL="63835" marR="63835" marT="31918" marB="31918"/>
                </a:tc>
                <a:tc>
                  <a:txBody>
                    <a:bodyPr/>
                    <a:lstStyle/>
                    <a:p>
                      <a:r>
                        <a:rPr lang="th-TH" sz="1800" dirty="0" smtClean="0">
                          <a:latin typeface="2005_iannnnnGMO" pitchFamily="2" charset="0"/>
                          <a:cs typeface="+mj-cs"/>
                        </a:rPr>
                        <a:t>ความรับผิดทางละเมิดของเจ้าหน้าที่</a:t>
                      </a:r>
                      <a:endParaRPr lang="th-TH" sz="1800" b="0" dirty="0">
                        <a:solidFill>
                          <a:schemeClr val="tx1"/>
                        </a:solidFill>
                        <a:latin typeface="2005_iannnnnGMO" pitchFamily="2" charset="0"/>
                        <a:cs typeface="+mj-cs"/>
                      </a:endParaRPr>
                    </a:p>
                  </a:txBody>
                  <a:tcPr marL="63835" marR="63835" marT="31918" marB="319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2005_iannnnnGMO" pitchFamily="2" charset="0"/>
                          <a:cs typeface="+mj-cs"/>
                        </a:rPr>
                        <a:t>280.-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2005_iannnnnGMO" pitchFamily="2" charset="0"/>
                        <a:cs typeface="+mj-cs"/>
                      </a:endParaRPr>
                    </a:p>
                  </a:txBody>
                  <a:tcPr marL="63835" marR="63835" marT="31918" marB="31918"/>
                </a:tc>
              </a:tr>
              <a:tr h="381003">
                <a:tc>
                  <a:txBody>
                    <a:bodyPr/>
                    <a:lstStyle/>
                    <a:p>
                      <a:pPr algn="ctr"/>
                      <a:r>
                        <a:rPr lang="th-TH" sz="2100" dirty="0" smtClean="0">
                          <a:latin typeface="2005_iannnnnGMO" pitchFamily="2" charset="0"/>
                          <a:cs typeface="+mj-cs"/>
                        </a:rPr>
                        <a:t>4</a:t>
                      </a:r>
                      <a:endParaRPr lang="th-TH" sz="2100" b="1" dirty="0">
                        <a:solidFill>
                          <a:schemeClr val="tx1"/>
                        </a:solidFill>
                        <a:latin typeface="2005_iannnnnGMO" pitchFamily="2" charset="0"/>
                        <a:cs typeface="+mj-cs"/>
                      </a:endParaRPr>
                    </a:p>
                  </a:txBody>
                  <a:tcPr marL="63835" marR="63835" marT="31918" marB="31918"/>
                </a:tc>
                <a:tc>
                  <a:txBody>
                    <a:bodyPr/>
                    <a:lstStyle/>
                    <a:p>
                      <a:r>
                        <a:rPr lang="th-TH" sz="1800" dirty="0" smtClean="0">
                          <a:latin typeface="2005_iannnnnGMO" pitchFamily="2" charset="0"/>
                          <a:cs typeface="+mj-cs"/>
                        </a:rPr>
                        <a:t>คู่มือเงินสวัสดิการการศึกษาของบุตร</a:t>
                      </a:r>
                      <a:endParaRPr lang="th-TH" sz="1800" b="0" dirty="0">
                        <a:solidFill>
                          <a:schemeClr val="tx1"/>
                        </a:solidFill>
                        <a:latin typeface="2005_iannnnnGMO" pitchFamily="2" charset="0"/>
                        <a:cs typeface="+mj-cs"/>
                      </a:endParaRPr>
                    </a:p>
                  </a:txBody>
                  <a:tcPr marL="63835" marR="63835" marT="31918" marB="319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2005_iannnnnGMO" pitchFamily="2" charset="0"/>
                          <a:cs typeface="+mj-cs"/>
                        </a:rPr>
                        <a:t>180.-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2005_iannnnnGMO" pitchFamily="2" charset="0"/>
                        <a:cs typeface="+mj-cs"/>
                      </a:endParaRPr>
                    </a:p>
                  </a:txBody>
                  <a:tcPr marL="63835" marR="63835" marT="31918" marB="31918"/>
                </a:tc>
              </a:tr>
              <a:tr h="381003">
                <a:tc>
                  <a:txBody>
                    <a:bodyPr/>
                    <a:lstStyle/>
                    <a:p>
                      <a:pPr algn="ctr"/>
                      <a:r>
                        <a:rPr lang="th-TH" sz="2100" dirty="0" smtClean="0">
                          <a:latin typeface="2005_iannnnnGMO" pitchFamily="2" charset="0"/>
                          <a:cs typeface="+mj-cs"/>
                        </a:rPr>
                        <a:t>5</a:t>
                      </a:r>
                      <a:endParaRPr lang="th-TH" sz="2100" b="1" dirty="0">
                        <a:solidFill>
                          <a:schemeClr val="tx1"/>
                        </a:solidFill>
                        <a:latin typeface="2005_iannnnnGMO" pitchFamily="2" charset="0"/>
                        <a:cs typeface="+mj-cs"/>
                      </a:endParaRPr>
                    </a:p>
                  </a:txBody>
                  <a:tcPr marL="63835" marR="63835" marT="31918" marB="31918"/>
                </a:tc>
                <a:tc>
                  <a:txBody>
                    <a:bodyPr/>
                    <a:lstStyle/>
                    <a:p>
                      <a:r>
                        <a:rPr lang="th-TH" sz="1800" dirty="0" smtClean="0">
                          <a:latin typeface="2005_iannnnnGMO" pitchFamily="2" charset="0"/>
                          <a:cs typeface="+mj-cs"/>
                        </a:rPr>
                        <a:t>คู่มือวินิจฉัยปัญหาว่าด้วยการพัสดุฯ</a:t>
                      </a:r>
                      <a:endParaRPr lang="th-TH" sz="1800" b="0" dirty="0">
                        <a:solidFill>
                          <a:schemeClr val="tx1"/>
                        </a:solidFill>
                        <a:latin typeface="2005_iannnnnGMO" pitchFamily="2" charset="0"/>
                        <a:cs typeface="+mj-cs"/>
                      </a:endParaRPr>
                    </a:p>
                  </a:txBody>
                  <a:tcPr marL="63835" marR="63835" marT="31918" marB="319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2005_iannnnnGMO" pitchFamily="2" charset="0"/>
                          <a:cs typeface="+mj-cs"/>
                        </a:rPr>
                        <a:t>200.-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2005_iannnnnGMO" pitchFamily="2" charset="0"/>
                        <a:cs typeface="+mj-cs"/>
                      </a:endParaRPr>
                    </a:p>
                  </a:txBody>
                  <a:tcPr marL="63835" marR="63835" marT="31918" marB="31918"/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4929198" y="8020789"/>
            <a:ext cx="1821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2005_iannnnnGMO" pitchFamily="2" charset="0"/>
                <a:cs typeface="+mj-cs"/>
              </a:rPr>
              <a:t> ระทรวงการคลัง</a:t>
            </a:r>
            <a:endParaRPr lang="th-TH" b="1" dirty="0">
              <a:latin typeface="2005_iannnnnGMO" pitchFamily="2" charset="0"/>
              <a:cs typeface="+mj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69037" y="7626044"/>
            <a:ext cx="81785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8800" dirty="0" smtClean="0">
                <a:latin typeface="2005_iannnnnGMO" pitchFamily="2" charset="0"/>
                <a:cs typeface="+mj-cs"/>
              </a:rPr>
              <a:t>ก </a:t>
            </a:r>
            <a:endParaRPr lang="th-TH" sz="8800" dirty="0">
              <a:latin typeface="2005_iannnnnGMO" pitchFamily="2" charset="0"/>
              <a:cs typeface="+mj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10138" y="8283387"/>
            <a:ext cx="1776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2005_iannnnnGMO" pitchFamily="2" charset="0"/>
                <a:cs typeface="+mj-cs"/>
              </a:rPr>
              <a:t>โปร่งใส ไร้ทุจริต</a:t>
            </a:r>
            <a:endParaRPr lang="th-TH" b="1" dirty="0">
              <a:latin typeface="2005_iannnnnGMO" pitchFamily="2" charset="0"/>
              <a:cs typeface="+mj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00108" y="8141641"/>
            <a:ext cx="30718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u="sng" dirty="0" smtClean="0">
                <a:latin typeface="2005_iannnnnGMO" pitchFamily="2" charset="0"/>
                <a:cs typeface="+mj-cs"/>
              </a:rPr>
              <a:t>ติดต่อ สำนักงานคลังจังหวัดอ่างทอง</a:t>
            </a:r>
            <a:endParaRPr lang="th-TH" sz="2200" u="sng" dirty="0">
              <a:latin typeface="2005_iannnnnGMO" pitchFamily="2" charset="0"/>
              <a:cs typeface="+mj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140" y="8424992"/>
            <a:ext cx="45833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100" dirty="0" smtClean="0">
                <a:latin typeface="2005_iannnnnGMO" pitchFamily="2" charset="0"/>
                <a:cs typeface="+mj-cs"/>
              </a:rPr>
              <a:t>24 ถ.โพธิ์พระยา-ท่าเรือ ต.บางแก้ว อ.เมือง จ.อ่างทอง 14000</a:t>
            </a:r>
            <a:endParaRPr lang="th-TH" sz="2100" dirty="0">
              <a:latin typeface="2005_iannnnnGMO" pitchFamily="2" charset="0"/>
              <a:cs typeface="+mj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7382" y="8626176"/>
            <a:ext cx="63914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 smtClean="0">
                <a:latin typeface="2005_iannnnnGMO" pitchFamily="2" charset="0"/>
                <a:cs typeface="+mj-cs"/>
              </a:rPr>
              <a:t>โทร. 035-612440  โทรสาร. 035-612441 </a:t>
            </a:r>
            <a:r>
              <a:rPr lang="en-US" sz="1600" dirty="0" smtClean="0">
                <a:latin typeface="2005_iannnnnGMO" pitchFamily="2" charset="0"/>
                <a:cs typeface="+mj-cs"/>
              </a:rPr>
              <a:t>e-mail : atg@cgd.go.th , www.cgd.go.th/ang</a:t>
            </a:r>
            <a:endParaRPr lang="th-TH" sz="1600" dirty="0">
              <a:latin typeface="2005_iannnnnGMO" pitchFamily="2" charset="0"/>
              <a:cs typeface="+mj-cs"/>
            </a:endParaRPr>
          </a:p>
        </p:txBody>
      </p:sp>
      <p:pic>
        <p:nvPicPr>
          <p:cNvPr id="44" name="รูปภาพ 43" descr="unnamed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0042" y="8001024"/>
            <a:ext cx="500066" cy="500066"/>
          </a:xfrm>
          <a:prstGeom prst="rect">
            <a:avLst/>
          </a:prstGeom>
        </p:spPr>
      </p:pic>
      <p:pic>
        <p:nvPicPr>
          <p:cNvPr id="45" name="รูปภาพ 44" descr="35077593_1135425073267388_5101315077605163008_n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21348825">
            <a:off x="4339326" y="2789706"/>
            <a:ext cx="1065435" cy="601200"/>
          </a:xfrm>
          <a:prstGeom prst="rect">
            <a:avLst/>
          </a:prstGeom>
        </p:spPr>
      </p:pic>
      <p:pic>
        <p:nvPicPr>
          <p:cNvPr id="46" name="รูปภาพ 45" descr="35079115_1135424976600731_7884149879038017536_n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rot="184350">
            <a:off x="2117601" y="2815544"/>
            <a:ext cx="1065435" cy="601200"/>
          </a:xfrm>
          <a:prstGeom prst="rect">
            <a:avLst/>
          </a:prstGeom>
        </p:spPr>
      </p:pic>
      <p:pic>
        <p:nvPicPr>
          <p:cNvPr id="47" name="รูปภาพ 46" descr="35102769_1135425026600726_6932709894491471872_n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rot="21440730">
            <a:off x="3228028" y="2803099"/>
            <a:ext cx="1080262" cy="601200"/>
          </a:xfrm>
          <a:prstGeom prst="rect">
            <a:avLst/>
          </a:prstGeom>
        </p:spPr>
      </p:pic>
      <p:pic>
        <p:nvPicPr>
          <p:cNvPr id="48" name="รูปภาพ 47" descr="35237594_1135425216600707_1782684102428721152_n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 rot="469180">
            <a:off x="1022151" y="2758108"/>
            <a:ext cx="1065435" cy="601200"/>
          </a:xfrm>
          <a:prstGeom prst="rect">
            <a:avLst/>
          </a:prstGeom>
        </p:spPr>
      </p:pic>
      <p:pic>
        <p:nvPicPr>
          <p:cNvPr id="49" name="รูปภาพ 48" descr="27751858_339559996544691_4017008191295118338_n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rot="162416">
            <a:off x="5685435" y="3651396"/>
            <a:ext cx="1067186" cy="680400"/>
          </a:xfrm>
          <a:prstGeom prst="rect">
            <a:avLst/>
          </a:prstGeom>
        </p:spPr>
      </p:pic>
      <p:pic>
        <p:nvPicPr>
          <p:cNvPr id="50" name="รูปภาพ 49" descr="27752633_339559809878043_1630636608521382473_n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 rot="21428761">
            <a:off x="4587966" y="3670576"/>
            <a:ext cx="1067186" cy="680400"/>
          </a:xfrm>
          <a:prstGeom prst="rect">
            <a:avLst/>
          </a:prstGeom>
        </p:spPr>
      </p:pic>
      <p:pic>
        <p:nvPicPr>
          <p:cNvPr id="51" name="รูปภาพ 50" descr="27857911_339559846544706_4939838761224758368_n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 rot="21431431">
            <a:off x="2366241" y="3658652"/>
            <a:ext cx="1067186" cy="680400"/>
          </a:xfrm>
          <a:prstGeom prst="rect">
            <a:avLst/>
          </a:prstGeom>
        </p:spPr>
      </p:pic>
      <p:pic>
        <p:nvPicPr>
          <p:cNvPr id="52" name="รูปภาพ 51" descr="27857960_339560169878007_7836059574287274896_n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 rot="291549">
            <a:off x="3478266" y="3665776"/>
            <a:ext cx="1067186" cy="680400"/>
          </a:xfrm>
          <a:prstGeom prst="rect">
            <a:avLst/>
          </a:prstGeom>
        </p:spPr>
      </p:pic>
      <p:pic>
        <p:nvPicPr>
          <p:cNvPr id="53" name="รูปภาพ 52" descr="28056493_339560059878018_8738490075401387517_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 rot="272240">
            <a:off x="1266066" y="3644326"/>
            <a:ext cx="1067186" cy="680400"/>
          </a:xfrm>
          <a:prstGeom prst="rect">
            <a:avLst/>
          </a:prstGeom>
        </p:spPr>
      </p:pic>
      <p:pic>
        <p:nvPicPr>
          <p:cNvPr id="54" name="รูปภาพ 53" descr="27751491_339559949878029_7366036138801411800_n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 rot="274537">
            <a:off x="168291" y="3613351"/>
            <a:ext cx="1067186" cy="680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357158"/>
            <a:ext cx="5429264" cy="6429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-24" y="142844"/>
            <a:ext cx="4071966" cy="428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438" y="71406"/>
            <a:ext cx="4714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2005_iannnnnGMO" pitchFamily="2" charset="0"/>
                <a:cs typeface="+mj-cs"/>
              </a:rPr>
              <a:t>จุลสาร </a:t>
            </a:r>
            <a:r>
              <a:rPr lang="th-TH" sz="3000" b="1" dirty="0" smtClean="0">
                <a:latin typeface="2005_iannnnnGMO" pitchFamily="2" charset="0"/>
                <a:cs typeface="+mj-cs"/>
              </a:rPr>
              <a:t>ประจำเดือนมิถุนายน 2561</a:t>
            </a:r>
            <a:endParaRPr lang="th-TH" sz="3000" b="1" dirty="0">
              <a:latin typeface="2005_iannnnnGMO" pitchFamily="2" charset="0"/>
              <a:cs typeface="+mj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7256" y="455985"/>
            <a:ext cx="52863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400" dirty="0" smtClean="0">
                <a:latin typeface="2005_iannnnnGMO" pitchFamily="2" charset="0"/>
                <a:cs typeface="+mj-cs"/>
              </a:rPr>
              <a:t>สำนักงานคลังจังหวัดอ่างทอง</a:t>
            </a:r>
            <a:endParaRPr lang="th-TH" sz="3400" dirty="0">
              <a:latin typeface="2005_iannnnnGMO" pitchFamily="2" charset="0"/>
              <a:cs typeface="+mj-cs"/>
            </a:endParaRPr>
          </a:p>
        </p:txBody>
      </p:sp>
      <p:sp>
        <p:nvSpPr>
          <p:cNvPr id="26" name="สี่เหลี่ยมมุมมน 25"/>
          <p:cNvSpPr/>
          <p:nvPr/>
        </p:nvSpPr>
        <p:spPr>
          <a:xfrm>
            <a:off x="71438" y="1501628"/>
            <a:ext cx="6715148" cy="3284686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>
            <a:solidFill>
              <a:srgbClr val="CCCC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cs typeface="+mj-cs"/>
            </a:endParaRPr>
          </a:p>
        </p:txBody>
      </p:sp>
      <p:sp>
        <p:nvSpPr>
          <p:cNvPr id="36" name="สี่เหลี่ยมมุมมน 35"/>
          <p:cNvSpPr/>
          <p:nvPr/>
        </p:nvSpPr>
        <p:spPr>
          <a:xfrm>
            <a:off x="71414" y="4857751"/>
            <a:ext cx="6715148" cy="1571637"/>
          </a:xfrm>
          <a:prstGeom prst="roundRect">
            <a:avLst/>
          </a:prstGeom>
          <a:gradFill flip="none" rotWithShape="1">
            <a:gsLst>
              <a:gs pos="0">
                <a:srgbClr val="CC6600">
                  <a:tint val="66000"/>
                  <a:satMod val="160000"/>
                </a:srgbClr>
              </a:gs>
              <a:gs pos="50000">
                <a:srgbClr val="CC6600">
                  <a:tint val="44500"/>
                  <a:satMod val="160000"/>
                </a:srgbClr>
              </a:gs>
              <a:gs pos="100000">
                <a:srgbClr val="CC6600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 cmpd="sng">
            <a:solidFill>
              <a:srgbClr val="CCCC00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23" name="รูปภาพ 22" descr="stock-vector-ribbon-red-certificate-gradient-ribbon-vector-illustration-banner-set-winner-sticker-flat-yellow-656065444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531" t="69539" r="17344" b="12039"/>
          <a:stretch>
            <a:fillRect/>
          </a:stretch>
        </p:blipFill>
        <p:spPr>
          <a:xfrm>
            <a:off x="214290" y="1070075"/>
            <a:ext cx="3071810" cy="715843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85794" y="1048384"/>
            <a:ext cx="1904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2005_iannnnnGMO" pitchFamily="2" charset="0"/>
                <a:cs typeface="+mj-cs"/>
              </a:rPr>
              <a:t>เศรษฐกิจการคลัง</a:t>
            </a:r>
            <a:endParaRPr lang="th-TH" b="1" dirty="0">
              <a:latin typeface="2005_iannnnnGMO" pitchFamily="2" charset="0"/>
              <a:cs typeface="+mj-cs"/>
            </a:endParaRPr>
          </a:p>
        </p:txBody>
      </p:sp>
      <p:pic>
        <p:nvPicPr>
          <p:cNvPr id="46" name="รูปภาพ 45" descr="Image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00726" y="142844"/>
            <a:ext cx="1285860" cy="113297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354098" y="1500166"/>
            <a:ext cx="2789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 smtClean="0">
                <a:latin typeface="2005_iannnnnGMO" pitchFamily="2" charset="0"/>
                <a:cs typeface="+mj-cs"/>
              </a:rPr>
              <a:t>ภาวะเศรษฐกิจการคลังจังหวัดอ่างทอง</a:t>
            </a:r>
            <a:endParaRPr lang="th-TH" sz="2000" b="1" dirty="0">
              <a:latin typeface="2005_iannnnnGMO" pitchFamily="2" charset="0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2725" y="1785918"/>
            <a:ext cx="68396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2005_iannnnnGMO" pitchFamily="2" charset="0"/>
                <a:cs typeface="+mj-cs"/>
              </a:rPr>
              <a:t>                 เศรษฐกิจโดยรวมของจังหวัดอ่างทอง เดือนพฤษภาคม 2561 อยู่ในภาวะขยายตัว เมื่อเปรียบเทียบกับ</a:t>
            </a:r>
          </a:p>
          <a:p>
            <a:r>
              <a:rPr lang="th-TH" sz="1600" dirty="0" smtClean="0">
                <a:latin typeface="2005_iannnnnGMO" pitchFamily="2" charset="0"/>
                <a:cs typeface="+mj-cs"/>
              </a:rPr>
              <a:t>เดือนเดียวกันของปีก่อน  โดยพิจารณาจาก</a:t>
            </a:r>
            <a:endParaRPr lang="th-TH" sz="1600" dirty="0">
              <a:latin typeface="2005_iannnnnGMO" pitchFamily="2" charset="0"/>
              <a:cs typeface="+mj-cs"/>
            </a:endParaRPr>
          </a:p>
        </p:txBody>
      </p:sp>
      <p:graphicFrame>
        <p:nvGraphicFramePr>
          <p:cNvPr id="16" name="ตาราง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848106"/>
              </p:ext>
            </p:extLst>
          </p:nvPr>
        </p:nvGraphicFramePr>
        <p:xfrm>
          <a:off x="357166" y="2357422"/>
          <a:ext cx="6143668" cy="229552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120626"/>
                <a:gridCol w="3023042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latin typeface="Angsana New" pitchFamily="18" charset="-34"/>
                          <a:cs typeface="Angsana New" pitchFamily="18" charset="-34"/>
                        </a:rPr>
                        <a:t>ด้าน</a:t>
                      </a:r>
                      <a:r>
                        <a:rPr lang="th-TH" sz="1800" b="0" dirty="0" err="1" smtClean="0">
                          <a:latin typeface="Angsana New" pitchFamily="18" charset="-34"/>
                          <a:cs typeface="Angsana New" pitchFamily="18" charset="-34"/>
                        </a:rPr>
                        <a:t>อุปสงค์</a:t>
                      </a:r>
                      <a:endParaRPr lang="th-TH" sz="1800" b="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70009" marR="70009" marT="35004" marB="3500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latin typeface="Angsana New" pitchFamily="18" charset="-34"/>
                          <a:cs typeface="Angsana New" pitchFamily="18" charset="-34"/>
                        </a:rPr>
                        <a:t>ด้าน</a:t>
                      </a:r>
                      <a:r>
                        <a:rPr lang="th-TH" sz="1800" b="0" dirty="0" err="1" smtClean="0">
                          <a:latin typeface="Angsana New" pitchFamily="18" charset="-34"/>
                          <a:cs typeface="Angsana New" pitchFamily="18" charset="-34"/>
                        </a:rPr>
                        <a:t>อุปทาน</a:t>
                      </a:r>
                      <a:endParaRPr lang="th-TH" sz="1800" b="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70009" marR="70009" marT="35004" marB="3500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- ภาคเกษตรกรรม </a:t>
                      </a:r>
                      <a:r>
                        <a:rPr lang="en-US" sz="160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ขยายตัว </a:t>
                      </a:r>
                      <a:r>
                        <a:rPr lang="en-US" sz="16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12.3</a:t>
                      </a:r>
                      <a:r>
                        <a:rPr lang="en-US" sz="1600" dirty="0" smtClean="0">
                          <a:latin typeface="Angsana New" pitchFamily="18" charset="-34"/>
                          <a:cs typeface="Angsana New" pitchFamily="18" charset="-34"/>
                        </a:rPr>
                        <a:t>%</a:t>
                      </a:r>
                      <a:endParaRPr lang="th-TH" sz="16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- ภาคอุตสาหกรรม</a:t>
                      </a:r>
                      <a:r>
                        <a:rPr lang="en-US" sz="160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 ขยายตัว </a:t>
                      </a:r>
                      <a:r>
                        <a:rPr lang="th-TH" sz="16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16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1.3%</a:t>
                      </a:r>
                      <a:endParaRPr lang="th-TH" sz="16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- ภาคบริการ  หดตัว </a:t>
                      </a:r>
                      <a:r>
                        <a:rPr lang="en-US" sz="1600" dirty="0" smtClean="0">
                          <a:latin typeface="Angsana New" pitchFamily="18" charset="-34"/>
                          <a:cs typeface="Angsana New" pitchFamily="18" charset="-34"/>
                        </a:rPr>
                        <a:t> -1.8%</a:t>
                      </a:r>
                      <a:endParaRPr lang="th-TH" sz="1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70009" marR="70009" marT="35004" marB="3500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 การบริโภคภาคเอกชน  ขยายตัว </a:t>
                      </a:r>
                      <a:r>
                        <a:rPr lang="en-US" sz="16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14.4</a:t>
                      </a:r>
                      <a:r>
                        <a:rPr lang="en-US" sz="1600" dirty="0" smtClean="0">
                          <a:latin typeface="Angsana New" pitchFamily="18" charset="-34"/>
                          <a:cs typeface="Angsana New" pitchFamily="18" charset="-34"/>
                        </a:rPr>
                        <a:t>%</a:t>
                      </a:r>
                      <a:endParaRPr lang="th-TH" sz="16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th-TH" sz="16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การลงทุนภาคเอกชน  ขยายตัว </a:t>
                      </a:r>
                      <a:r>
                        <a:rPr lang="en-US" sz="16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1.8%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6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16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การใช้จ่ายภาครัฐ  ขยายตัว </a:t>
                      </a:r>
                      <a:r>
                        <a:rPr lang="en-US" sz="16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41.2%</a:t>
                      </a:r>
                      <a:endParaRPr lang="th-TH" sz="1600" baseline="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70009" marR="70009" marT="35004" marB="35004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95099">
                <a:tc gridSpan="2">
                  <a:txBody>
                    <a:bodyPr/>
                    <a:lstStyle/>
                    <a:p>
                      <a:r>
                        <a:rPr lang="th-TH" sz="1600" u="sng" dirty="0" smtClean="0">
                          <a:latin typeface="Angsana New" pitchFamily="18" charset="-34"/>
                          <a:cs typeface="Angsana New" pitchFamily="18" charset="-34"/>
                        </a:rPr>
                        <a:t>สภาพคล่องในสถาบันการเงิน </a:t>
                      </a:r>
                      <a:r>
                        <a:rPr lang="en-US" sz="1800" dirty="0" smtClean="0">
                          <a:latin typeface="Angsana New" pitchFamily="18" charset="-34"/>
                          <a:cs typeface="Angsana New" pitchFamily="18" charset="-34"/>
                        </a:rPr>
                        <a:t>: </a:t>
                      </a: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ปริมาณเงินฝากรวม ขยายตัว</a:t>
                      </a:r>
                      <a:r>
                        <a:rPr lang="th-TH" sz="16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16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6.3% , </a:t>
                      </a:r>
                      <a:r>
                        <a:rPr lang="th-TH" sz="16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ปริมาณสินเชื่อรวม ขยายตัว </a:t>
                      </a:r>
                      <a:r>
                        <a:rPr lang="en-US" sz="16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2.7%</a:t>
                      </a:r>
                      <a:endParaRPr lang="th-TH" sz="18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r>
                        <a:rPr lang="th-TH" sz="1600" u="sng" dirty="0" smtClean="0">
                          <a:latin typeface="Angsana New" pitchFamily="18" charset="-34"/>
                          <a:cs typeface="Angsana New" pitchFamily="18" charset="-34"/>
                        </a:rPr>
                        <a:t>เสถียรภาพทางเศรษฐกิจ </a:t>
                      </a:r>
                      <a:r>
                        <a:rPr lang="en-US" sz="1800" dirty="0" smtClean="0">
                          <a:latin typeface="Angsana New" pitchFamily="18" charset="-34"/>
                          <a:cs typeface="Angsana New" pitchFamily="18" charset="-34"/>
                        </a:rPr>
                        <a:t>: </a:t>
                      </a: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อัตราเงินเฟ้อ</a:t>
                      </a:r>
                      <a:r>
                        <a:rPr lang="th-TH" sz="16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คาดว่าจะอยู่ที่ร้อยละ 2.5 ต่อปี</a:t>
                      </a:r>
                    </a:p>
                    <a:p>
                      <a:r>
                        <a:rPr lang="th-TH" sz="1600" b="0" u="sng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ด้านการคลัง </a:t>
                      </a:r>
                      <a:r>
                        <a:rPr lang="en-US" sz="1800" b="0" u="none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: </a:t>
                      </a:r>
                      <a:r>
                        <a:rPr lang="th-TH" sz="1600" b="0" u="none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ขาดดุลงบประมาณ จำนวน 142.6 ล้านบาท จากการเบิกจ่ายงบประมาณทั้งสิ้น 217.1 ล้านบาท</a:t>
                      </a:r>
                    </a:p>
                    <a:p>
                      <a:r>
                        <a:rPr lang="th-TH" sz="1600" b="0" u="none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และการจัดเก็บรายได้ จำนวน 74.5 ล้านบาท</a:t>
                      </a:r>
                      <a:endParaRPr lang="th-TH" sz="2000" b="0" u="none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70009" marR="70009" marT="35004" marB="35004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endParaRPr lang="th-TH" sz="1600" dirty="0">
                        <a:latin typeface="2005_iannnnnGMO" pitchFamily="2" charset="0"/>
                        <a:cs typeface="2005_iannnnnGMO" pitchFamily="2" charset="0"/>
                      </a:endParaRPr>
                    </a:p>
                  </a:txBody>
                  <a:tcPr marL="70009" marR="70009" marT="35004" marB="35004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สี่เหลี่ยมมุมมน 17"/>
          <p:cNvSpPr/>
          <p:nvPr/>
        </p:nvSpPr>
        <p:spPr>
          <a:xfrm>
            <a:off x="71438" y="6500826"/>
            <a:ext cx="6715148" cy="257173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 cmpd="sng">
            <a:solidFill>
              <a:srgbClr val="CCCC00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27" name="ตาราง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240273"/>
              </p:ext>
            </p:extLst>
          </p:nvPr>
        </p:nvGraphicFramePr>
        <p:xfrm>
          <a:off x="428604" y="7193312"/>
          <a:ext cx="6000792" cy="1664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132"/>
                <a:gridCol w="1000132"/>
                <a:gridCol w="1000132"/>
                <a:gridCol w="1000132"/>
                <a:gridCol w="1000132"/>
                <a:gridCol w="1000132"/>
              </a:tblGrid>
              <a:tr h="4511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sz="1800" b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งบประมาณ</a:t>
                      </a:r>
                      <a:endParaRPr lang="th-TH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723" marR="65723" marT="32861" marB="32861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sz="1800" b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จัดสรร</a:t>
                      </a:r>
                      <a:endParaRPr lang="th-TH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723" marR="65723" marT="32861" marB="32861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sz="1800" b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เบิกจ่าย</a:t>
                      </a:r>
                      <a:endParaRPr lang="th-TH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723" marR="65723" marT="32861" marB="32861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sz="1800" b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ร้อยละ</a:t>
                      </a:r>
                      <a:endParaRPr lang="th-TH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723" marR="65723" marT="32861" marB="32861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เป้าหมาย</a:t>
                      </a:r>
                    </a:p>
                    <a:p>
                      <a:pPr algn="ctr"/>
                      <a:r>
                        <a:rPr lang="th-TH" sz="1600" b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ไตรมาส</a:t>
                      </a:r>
                      <a:r>
                        <a:rPr lang="th-TH" sz="1600" b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 3</a:t>
                      </a:r>
                      <a:endParaRPr lang="th-TH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723" marR="65723" marT="32861" marB="32861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sz="1800" b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สูง/ต่ำ</a:t>
                      </a:r>
                      <a:endParaRPr lang="th-TH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723" marR="65723" marT="32861" marB="32861">
                    <a:solidFill>
                      <a:srgbClr val="FFFF99"/>
                    </a:solidFill>
                  </a:tcPr>
                </a:tc>
              </a:tr>
              <a:tr h="302058"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รวม</a:t>
                      </a:r>
                      <a:endParaRPr lang="th-TH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723" marR="65723" marT="32861" marB="32861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2,</a:t>
                      </a:r>
                      <a:r>
                        <a:rPr lang="th-TH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142.49</a:t>
                      </a:r>
                      <a:endParaRPr lang="th-TH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723" marR="65723" marT="32861" marB="32861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1,373.57</a:t>
                      </a:r>
                    </a:p>
                  </a:txBody>
                  <a:tcPr marL="65723" marR="65723" marT="32861" marB="32861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64.11</a:t>
                      </a:r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%</a:t>
                      </a:r>
                      <a:endParaRPr lang="th-TH" sz="2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723" marR="65723" marT="32861" marB="32861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74.29</a:t>
                      </a:r>
                      <a:endParaRPr lang="th-TH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723" marR="65723" marT="32861" marB="32861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-10.18</a:t>
                      </a:r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%</a:t>
                      </a:r>
                      <a:endParaRPr lang="th-TH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723" marR="65723" marT="32861" marB="32861">
                    <a:solidFill>
                      <a:srgbClr val="FFFFCC"/>
                    </a:solidFill>
                  </a:tcPr>
                </a:tc>
              </a:tr>
              <a:tr h="302058"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ประจำ</a:t>
                      </a:r>
                      <a:endParaRPr lang="th-TH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723" marR="65723" marT="32861" marB="32861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879.87</a:t>
                      </a:r>
                      <a:endParaRPr lang="th-TH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723" marR="65723" marT="32861" marB="32861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629.31</a:t>
                      </a:r>
                      <a:endParaRPr lang="th-TH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723" marR="65723" marT="32861" marB="32861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71.52</a:t>
                      </a:r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%</a:t>
                      </a:r>
                      <a:endParaRPr lang="th-TH" sz="2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723" marR="65723" marT="32861" marB="32861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77.00</a:t>
                      </a:r>
                      <a:endParaRPr lang="th-TH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723" marR="65723" marT="32861" marB="32861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-5.48</a:t>
                      </a:r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%</a:t>
                      </a:r>
                      <a:endParaRPr lang="th-TH" sz="2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723" marR="65723" marT="32861" marB="32861">
                    <a:solidFill>
                      <a:srgbClr val="FFFFCC"/>
                    </a:solidFill>
                  </a:tcPr>
                </a:tc>
              </a:tr>
              <a:tr h="302058"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ลงทุน</a:t>
                      </a:r>
                      <a:endParaRPr lang="th-TH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723" marR="65723" marT="32861" marB="32861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1,262.61</a:t>
                      </a:r>
                      <a:endParaRPr lang="th-TH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723" marR="65723" marT="32861" marB="32861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744.26</a:t>
                      </a:r>
                      <a:endParaRPr lang="th-TH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723" marR="65723" marT="32861" marB="32861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58.95</a:t>
                      </a:r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%</a:t>
                      </a:r>
                      <a:endParaRPr lang="th-TH" sz="2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723" marR="65723" marT="32861" marB="32861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65.11</a:t>
                      </a:r>
                      <a:endParaRPr lang="th-TH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723" marR="65723" marT="32861" marB="32861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-6.16</a:t>
                      </a:r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%</a:t>
                      </a:r>
                      <a:endParaRPr lang="th-TH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5723" marR="65723" marT="32861" marB="32861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pic>
        <p:nvPicPr>
          <p:cNvPr id="19" name="รูปภาพ 18" descr="stock-vector-ribbon-red-certificate-gradient-ribbon-vector-illustration-banner-set-winner-sticker-flat-yellow-656065444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905" t="6227" r="18957" b="72496"/>
          <a:stretch>
            <a:fillRect/>
          </a:stretch>
        </p:blipFill>
        <p:spPr>
          <a:xfrm rot="250068">
            <a:off x="27255" y="6463252"/>
            <a:ext cx="2928958" cy="85725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923635" y="6545400"/>
            <a:ext cx="1332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มุม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GFMIS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836" y="5286380"/>
            <a:ext cx="695156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หากในช่วงเวลาใดเวลาหนึ่งก่อนอายุเกษียณ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สมาชิก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ได้งานประจำและไปเป็นสมาชิกของกองทุนประกันสังคม กองทุน </a:t>
            </a:r>
            <a:r>
              <a:rPr lang="th-TH" sz="1600" dirty="0" err="1">
                <a:latin typeface="Angsana New" pitchFamily="18" charset="-34"/>
                <a:cs typeface="Angsana New" pitchFamily="18" charset="-34"/>
              </a:rPr>
              <a:t>กบข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. กองทุนสำรองเลี้ยงชีพ หรือกองทุนการออมเพื่อการชราภาพอื่น ๆ ก็ยังคงความเป็นสมาชิกและมีสิทธิส่งเงินสะสมกับ </a:t>
            </a:r>
            <a:r>
              <a:rPr lang="th-TH" sz="1600" dirty="0" err="1">
                <a:latin typeface="Angsana New" pitchFamily="18" charset="-34"/>
                <a:cs typeface="Angsana New" pitchFamily="18" charset="-34"/>
              </a:rPr>
              <a:t>กอช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. ได้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ต่อไป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ไม่จำเป็นต้องลาออกจาก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กองทุน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แต่รัฐจะไม่สมทบเงิน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ให้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และเงินที่สะสมในช่วงเวลา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ดังกล่าวจะไม่</a:t>
            </a:r>
          </a:p>
          <a:p>
            <a:pPr fontAlgn="base"/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ถูก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นำมารวมคำนวณเป็นเงิน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บำนาญ และ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ในระหว่างเป็นสมาชิก </a:t>
            </a:r>
            <a:r>
              <a:rPr lang="th-TH" sz="1600" dirty="0" err="1">
                <a:latin typeface="Angsana New" pitchFamily="18" charset="-34"/>
                <a:cs typeface="Angsana New" pitchFamily="18" charset="-34"/>
              </a:rPr>
              <a:t>กอช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. จะไม่สามารถถอนเงินออกมาใช้ก่อนได้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1600" dirty="0">
                <a:latin typeface="Angsana New" pitchFamily="18" charset="-34"/>
                <a:cs typeface="Angsana New" pitchFamily="18" charset="-34"/>
              </a:rPr>
            </a:br>
            <a:r>
              <a:rPr lang="th-TH" sz="16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1600" dirty="0">
                <a:latin typeface="Angsana New" pitchFamily="18" charset="-34"/>
                <a:cs typeface="Angsana New" pitchFamily="18" charset="-34"/>
              </a:rPr>
            </a:br>
            <a:endParaRPr lang="th-TH" sz="1800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30" name="รูปภาพ 29" descr="stock-vector-ribbon-red-certificate-gradient-ribbon-vector-illustration-banner-set-winner-sticker-flat-yellow-656065444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905" t="6227" r="17344" b="72496"/>
          <a:stretch>
            <a:fillRect/>
          </a:stretch>
        </p:blipFill>
        <p:spPr>
          <a:xfrm>
            <a:off x="4714884" y="4500562"/>
            <a:ext cx="2143140" cy="85725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 rot="21164155">
            <a:off x="5171572" y="4543315"/>
            <a:ext cx="1250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2005_iannnnnGMO" pitchFamily="2" charset="0"/>
                <a:cs typeface="+mj-cs"/>
              </a:rPr>
              <a:t>มุมวิชาการ</a:t>
            </a:r>
            <a:endParaRPr lang="th-TH" b="1" dirty="0">
              <a:latin typeface="2005_iannnnnGMO" pitchFamily="2" charset="0"/>
              <a:cs typeface="+mj-cs"/>
            </a:endParaRPr>
          </a:p>
        </p:txBody>
      </p:sp>
      <p:sp>
        <p:nvSpPr>
          <p:cNvPr id="28" name="สี่เหลี่ยมผืนผ้า 27"/>
          <p:cNvSpPr/>
          <p:nvPr/>
        </p:nvSpPr>
        <p:spPr>
          <a:xfrm>
            <a:off x="332656" y="4929190"/>
            <a:ext cx="4929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 smtClean="0">
                <a:latin typeface="Angsana New" pitchFamily="18" charset="-34"/>
                <a:cs typeface="Angsana New" pitchFamily="18" charset="-34"/>
              </a:rPr>
              <a:t>เงื่อนไขเพิ่มเติม  กองทุน</a:t>
            </a:r>
            <a:r>
              <a:rPr lang="th-TH" sz="2000" b="1" dirty="0">
                <a:latin typeface="Angsana New" pitchFamily="18" charset="-34"/>
                <a:cs typeface="Angsana New" pitchFamily="18" charset="-34"/>
              </a:rPr>
              <a:t>การออมแห่งชาติ </a:t>
            </a:r>
            <a:r>
              <a:rPr lang="th-TH" sz="2000" b="1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2000" b="1" dirty="0" err="1" smtClean="0">
                <a:latin typeface="Angsana New" pitchFamily="18" charset="-34"/>
                <a:cs typeface="Angsana New" pitchFamily="18" charset="-34"/>
              </a:rPr>
              <a:t>กอช</a:t>
            </a:r>
            <a:r>
              <a:rPr lang="th-TH" sz="2000" b="1" dirty="0" smtClean="0">
                <a:latin typeface="Angsana New" pitchFamily="18" charset="-34"/>
                <a:cs typeface="Angsana New" pitchFamily="18" charset="-34"/>
              </a:rPr>
              <a:t>.)</a:t>
            </a:r>
            <a:br>
              <a:rPr lang="th-TH" sz="2000" b="1" dirty="0" smtClean="0">
                <a:latin typeface="Angsana New" pitchFamily="18" charset="-34"/>
                <a:cs typeface="Angsana New" pitchFamily="18" charset="-34"/>
              </a:rPr>
            </a:br>
            <a:endParaRPr lang="th-TH" sz="20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14679" y="6643702"/>
            <a:ext cx="3826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ข้อมูล ณ วันที่ 15 มิถุนายน 2561 (เป้าหมายรัฐบาลกำหนด)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2131</TotalTime>
  <Words>528</Words>
  <Application>Microsoft Office PowerPoint</Application>
  <PresentationFormat>นำเสนอทางหน้าจอ (4:3)</PresentationFormat>
  <Paragraphs>87</Paragraphs>
  <Slides>2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งานนำเสนอ PowerPoint</vt:lpstr>
      <vt:lpstr>งานนำเสนอ PowerPoint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pc</dc:creator>
  <cp:lastModifiedBy>jass</cp:lastModifiedBy>
  <cp:revision>264</cp:revision>
  <dcterms:created xsi:type="dcterms:W3CDTF">2018-01-18T03:57:43Z</dcterms:created>
  <dcterms:modified xsi:type="dcterms:W3CDTF">2018-06-27T07:03:40Z</dcterms:modified>
</cp:coreProperties>
</file>